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1" r:id="rId3"/>
    <p:sldId id="283" r:id="rId4"/>
    <p:sldId id="279" r:id="rId5"/>
    <p:sldId id="265" r:id="rId6"/>
    <p:sldId id="282" r:id="rId7"/>
    <p:sldId id="284" r:id="rId8"/>
    <p:sldId id="285" r:id="rId9"/>
    <p:sldId id="286" r:id="rId10"/>
    <p:sldId id="288" r:id="rId11"/>
    <p:sldId id="289" r:id="rId12"/>
    <p:sldId id="290" r:id="rId13"/>
    <p:sldId id="292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FC24"/>
    <a:srgbClr val="FFFF99"/>
    <a:srgbClr val="FF00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16ADA-66ED-4A54-80DF-96432B7323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C471A-81E3-4E66-81E8-FB856525CA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4A7DA-827B-4694-9433-51330AE977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9EFB7-7D88-42CF-B38A-47172B493E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E335E-92EA-4535-BA25-3E95B60941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87231-AA79-467A-98C8-7CFE2701D6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90688-AEC6-4C9B-BAC9-49F9EB05E8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E4F19-1BF8-447B-9535-8662D335C6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69C1F-DD3C-461B-9D17-2CCA66B540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F2EDD-D291-4038-AEC8-0880427B5B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388EC-7BA9-465C-9EB0-7351BEBD74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5EC3EA2-95EA-48E4-B9BE-B34BBFA28F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jpeg"/><Relationship Id="rId5" Type="http://schemas.openxmlformats.org/officeDocument/2006/relationships/image" Target="../media/image5.png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jpeg"/><Relationship Id="rId5" Type="http://schemas.openxmlformats.org/officeDocument/2006/relationships/image" Target="../media/image5.png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3232" r="2521" b="4001"/>
          <a:stretch>
            <a:fillRect/>
          </a:stretch>
        </p:blipFill>
        <p:spPr bwMode="auto">
          <a:xfrm>
            <a:off x="-31926" y="1164380"/>
            <a:ext cx="9175926" cy="569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Поздравляем</a:t>
            </a:r>
            <a:r>
              <a:rPr lang="ru-RU" sz="6600" b="1" i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!</a:t>
            </a:r>
            <a:endParaRPr lang="ru-RU" sz="6600" b="1" i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3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3" presetClass="entr" presetSubtype="5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3" presetClass="entr" presetSubtype="5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6" grpId="1" build="allAtOnce"/>
      <p:bldP spid="6" grpId="2" build="allAtOnce"/>
      <p:bldP spid="6" grpId="3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7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684213" y="765175"/>
            <a:ext cx="71278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4400">
              <a:solidFill>
                <a:srgbClr val="FF3300"/>
              </a:solidFill>
            </a:endParaRPr>
          </a:p>
          <a:p>
            <a:endParaRPr lang="ru-RU" sz="4400">
              <a:solidFill>
                <a:srgbClr val="FF3300"/>
              </a:solidFill>
            </a:endParaRPr>
          </a:p>
        </p:txBody>
      </p:sp>
      <p:graphicFrame>
        <p:nvGraphicFramePr>
          <p:cNvPr id="1026" name="Object 10"/>
          <p:cNvGraphicFramePr>
            <a:graphicFrameLocks noChangeAspect="1"/>
          </p:cNvGraphicFramePr>
          <p:nvPr/>
        </p:nvGraphicFramePr>
        <p:xfrm>
          <a:off x="7812088" y="5805488"/>
          <a:ext cx="1063625" cy="817562"/>
        </p:xfrm>
        <a:graphic>
          <a:graphicData uri="http://schemas.openxmlformats.org/presentationml/2006/ole">
            <p:oleObj spid="_x0000_s21506" name="Фотография Photo Editor" r:id="rId3" imgW="4001058" imgH="3076190" progId="MSPhotoEd.3">
              <p:embed/>
            </p:oleObj>
          </a:graphicData>
        </a:graphic>
      </p:graphicFrame>
      <p:pic>
        <p:nvPicPr>
          <p:cNvPr id="1032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50" y="5791200"/>
            <a:ext cx="14287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-214346" y="0"/>
            <a:ext cx="9358346" cy="6971139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rgbClr val="FFFF99"/>
              </a:gs>
              <a:gs pos="100000">
                <a:srgbClr val="7BFC24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ahoma" pitchFamily="34" charset="0"/>
              </a:rPr>
              <a:t>Взаимодействие </a:t>
            </a:r>
            <a:r>
              <a:rPr lang="ru-RU" sz="3600" b="1" i="1" dirty="0">
                <a:solidFill>
                  <a:srgbClr val="FF0000"/>
                </a:solidFill>
                <a:latin typeface="Tahoma" pitchFamily="34" charset="0"/>
              </a:rPr>
              <a:t>с </a:t>
            </a:r>
            <a:r>
              <a:rPr lang="ru-RU" sz="3600" b="1" i="1" dirty="0" smtClean="0">
                <a:solidFill>
                  <a:srgbClr val="FF0000"/>
                </a:solidFill>
                <a:latin typeface="Tahoma" pitchFamily="34" charset="0"/>
              </a:rPr>
              <a:t>детьми</a:t>
            </a:r>
          </a:p>
          <a:p>
            <a:r>
              <a:rPr lang="ru-RU" sz="3600" b="1" i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ru-RU" sz="3600" b="1" i="1" dirty="0">
                <a:solidFill>
                  <a:srgbClr val="FF0000"/>
                </a:solidFill>
                <a:latin typeface="Tahoma" pitchFamily="34" charset="0"/>
              </a:rPr>
              <a:t>в адаптационный </a:t>
            </a:r>
            <a:r>
              <a:rPr lang="ru-RU" sz="3600" b="1" i="1" dirty="0" smtClean="0">
                <a:solidFill>
                  <a:srgbClr val="FF0000"/>
                </a:solidFill>
                <a:latin typeface="Tahoma" pitchFamily="34" charset="0"/>
              </a:rPr>
              <a:t>период:</a:t>
            </a:r>
          </a:p>
          <a:p>
            <a:pPr algn="ctr"/>
            <a:endParaRPr lang="ru-RU" sz="3600" b="1" i="1" dirty="0" smtClean="0">
              <a:solidFill>
                <a:srgbClr val="FF0000"/>
              </a:solidFill>
              <a:latin typeface="Tahoma" pitchFamily="34" charset="0"/>
            </a:endParaRPr>
          </a:p>
          <a:p>
            <a:pPr algn="ctr"/>
            <a:endParaRPr lang="ru-RU" sz="1100" b="1" i="1" dirty="0" smtClean="0">
              <a:solidFill>
                <a:srgbClr val="FF0000"/>
              </a:solidFill>
              <a:latin typeface="Tahoma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Вводите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новое постепенно. 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ru-RU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Используйте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игровые методы взаимодействия с ребенком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algn="ctr"/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Создавайте положительную установку на предстоящие режимные вопросы. Рассказывайте сказки, пойте колыбельные перед сном. 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Используйте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элементы телесной терапии (обнимание и поглаживание ребенка, игры с прикосновениями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).</a:t>
            </a:r>
          </a:p>
          <a:p>
            <a:pPr algn="ctr"/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По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рекомендации врача подвешивайте над кроваткой возбудимого ребенка мешочки с успокаивающими сборами трав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algn="ctr"/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1507" name="Picture 3" descr="D:\МОИ документы\РАБОТА\ВСЕ КАРТИНКИ, РАМКИ,ШАБЛОНЫ\32946-Clipart-Illustration-Of-A-Proud-Mother-And-Father-Looking-At-A-Family-Photo-Album-With-Their-So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1"/>
            <a:ext cx="2643174" cy="24728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684213" y="765175"/>
            <a:ext cx="71278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4400">
              <a:solidFill>
                <a:srgbClr val="FF3300"/>
              </a:solidFill>
            </a:endParaRPr>
          </a:p>
          <a:p>
            <a:endParaRPr lang="ru-RU" sz="4400">
              <a:solidFill>
                <a:srgbClr val="FF3300"/>
              </a:solidFill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000100" y="142852"/>
            <a:ext cx="771530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solidFill>
                  <a:schemeClr val="accent2"/>
                </a:solidFill>
                <a:latin typeface="Segoe Print" pitchFamily="2" charset="0"/>
              </a:rPr>
              <a:t>«Веселая зарядка»</a:t>
            </a:r>
          </a:p>
          <a:p>
            <a:pPr algn="ctr"/>
            <a:r>
              <a:rPr lang="ru-RU" sz="5400" b="1" i="1" dirty="0" smtClean="0">
                <a:solidFill>
                  <a:schemeClr val="accent2"/>
                </a:solidFill>
                <a:latin typeface="Segoe Print" pitchFamily="2" charset="0"/>
              </a:rPr>
              <a:t>Гр. «Солнышко»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7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3765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285728"/>
            <a:ext cx="7286644" cy="4878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3600" b="1" i="1" dirty="0" smtClean="0">
              <a:solidFill>
                <a:srgbClr val="FF0000"/>
              </a:solidFill>
              <a:latin typeface="Tahoma" pitchFamily="34" charset="0"/>
            </a:endParaRPr>
          </a:p>
          <a:p>
            <a:pPr algn="ctr"/>
            <a:endParaRPr lang="ru-RU" b="1" i="1" dirty="0" smtClean="0">
              <a:solidFill>
                <a:srgbClr val="FF0000"/>
              </a:solidFill>
              <a:latin typeface="Tahoma" pitchFamily="34" charset="0"/>
            </a:endParaRPr>
          </a:p>
          <a:p>
            <a:pPr algn="ctr"/>
            <a:r>
              <a:rPr lang="ru-RU" sz="4400" b="1" i="1" dirty="0" smtClean="0">
                <a:solidFill>
                  <a:srgbClr val="FF0000"/>
                </a:solidFill>
                <a:latin typeface="Tahoma" pitchFamily="34" charset="0"/>
              </a:rPr>
              <a:t>«Вы спрашиваете – мы отвечаем»</a:t>
            </a:r>
          </a:p>
          <a:p>
            <a:pPr algn="ctr"/>
            <a:endParaRPr lang="ru-RU" sz="3600" b="1" i="1" dirty="0" smtClean="0">
              <a:solidFill>
                <a:srgbClr val="FF0000"/>
              </a:solidFill>
              <a:latin typeface="Tahoma" pitchFamily="34" charset="0"/>
            </a:endParaRPr>
          </a:p>
          <a:p>
            <a:pPr algn="ctr"/>
            <a:r>
              <a:rPr lang="ru-RU" sz="3200" b="1" i="1" dirty="0" smtClean="0">
                <a:solidFill>
                  <a:schemeClr val="accent2"/>
                </a:solidFill>
                <a:latin typeface="Tahoma" pitchFamily="34" charset="0"/>
              </a:rPr>
              <a:t>Экскурсия по детскому саду</a:t>
            </a:r>
          </a:p>
          <a:p>
            <a:pPr algn="ctr"/>
            <a:endParaRPr lang="ru-RU" sz="3600" b="1" i="1" dirty="0" smtClean="0">
              <a:solidFill>
                <a:srgbClr val="FF0000"/>
              </a:solidFill>
              <a:latin typeface="Tahoma" pitchFamily="34" charset="0"/>
            </a:endParaRPr>
          </a:p>
          <a:p>
            <a:pPr algn="ctr"/>
            <a:endParaRPr lang="ru-RU" sz="1100" b="1" i="1" dirty="0">
              <a:solidFill>
                <a:srgbClr val="FF0000"/>
              </a:solidFill>
              <a:latin typeface="Tahoma" pitchFamily="34" charset="0"/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23556" name="Picture 4" descr="http://cs421131.vk.me/v421131816/a5d/Pv0cf2wlMN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3929066"/>
            <a:ext cx="2381250" cy="2181226"/>
          </a:xfrm>
          <a:prstGeom prst="round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3232" r="2521" b="4001"/>
          <a:stretch>
            <a:fillRect/>
          </a:stretch>
        </p:blipFill>
        <p:spPr bwMode="auto">
          <a:xfrm>
            <a:off x="-31926" y="1164380"/>
            <a:ext cx="9175926" cy="569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внимание!</a:t>
            </a:r>
            <a:endParaRPr lang="ru-RU" sz="6600" b="1" i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5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6" grpId="1" build="allAtOnce"/>
      <p:bldP spid="6" grpId="2" build="allAtOnce"/>
      <p:bldP spid="6" grpId="3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МОИ документы\РАБОТА\ВСЕ КАРТИНКИ, РАМКИ,ШАБЛОНЫ\1375955078_untitled-.jpg"/>
          <p:cNvPicPr>
            <a:picLocks noChangeAspect="1" noChangeArrowheads="1"/>
          </p:cNvPicPr>
          <p:nvPr/>
        </p:nvPicPr>
        <p:blipFill>
          <a:blip r:embed="rId2"/>
          <a:srcRect l="18131" t="10671" r="11306" b="13907"/>
          <a:stretch>
            <a:fillRect/>
          </a:stretch>
        </p:blipFill>
        <p:spPr bwMode="auto">
          <a:xfrm>
            <a:off x="0" y="-50800"/>
            <a:ext cx="9144000" cy="690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D:\МОИ документы\РАБОТА\ВСЕ КАРТИНКИ, РАМКИ,ШАБЛОНЫ\43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5227"/>
            <a:ext cx="4033858" cy="4972773"/>
          </a:xfrm>
          <a:prstGeom prst="rect">
            <a:avLst/>
          </a:prstGeom>
          <a:noFill/>
        </p:spPr>
      </p:pic>
      <p:sp>
        <p:nvSpPr>
          <p:cNvPr id="7" name="Овальная выноска 6"/>
          <p:cNvSpPr/>
          <p:nvPr/>
        </p:nvSpPr>
        <p:spPr>
          <a:xfrm>
            <a:off x="3286116" y="357166"/>
            <a:ext cx="5643602" cy="3786214"/>
          </a:xfrm>
          <a:prstGeom prst="wedgeEllipseCallout">
            <a:avLst>
              <a:gd name="adj1" fmla="val -44172"/>
              <a:gd name="adj2" fmla="val 606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«ВНИМАНИЕ - ДЕТИ!»</a:t>
            </a:r>
          </a:p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Минутка безопасности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5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0"/>
            <a:ext cx="913765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684213" y="765175"/>
            <a:ext cx="71278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4400">
              <a:solidFill>
                <a:srgbClr val="FF3300"/>
              </a:solidFill>
            </a:endParaRPr>
          </a:p>
          <a:p>
            <a:endParaRPr lang="ru-RU" sz="4400">
              <a:solidFill>
                <a:srgbClr val="FF3300"/>
              </a:solidFill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285720" y="714355"/>
            <a:ext cx="671517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Tahoma" pitchFamily="34" charset="0"/>
              </a:rPr>
              <a:t>Наши основные </a:t>
            </a:r>
          </a:p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Tahoma" pitchFamily="34" charset="0"/>
              </a:rPr>
              <a:t>ориентиры на учебный год:</a:t>
            </a:r>
          </a:p>
          <a:p>
            <a:pPr algn="ctr"/>
            <a:endParaRPr lang="ru-RU" sz="1100" b="1" i="1" dirty="0" smtClean="0">
              <a:solidFill>
                <a:srgbClr val="FF0000"/>
              </a:solidFill>
              <a:latin typeface="Tahoma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600" b="1" i="1" dirty="0">
                <a:solidFill>
                  <a:srgbClr val="0070C0"/>
                </a:solidFill>
                <a:latin typeface="Tahoma" pitchFamily="34" charset="0"/>
                <a:cs typeface="Simplified Arabic" pitchFamily="18" charset="-78"/>
              </a:rPr>
              <a:t>Всестороннее развитие ребенка</a:t>
            </a:r>
            <a:r>
              <a:rPr lang="ru-RU" sz="2600" b="1" i="1" dirty="0" smtClean="0">
                <a:solidFill>
                  <a:srgbClr val="0070C0"/>
                </a:solidFill>
                <a:latin typeface="Tahoma" pitchFamily="34" charset="0"/>
                <a:cs typeface="Simplified Arabic" pitchFamily="18" charset="-78"/>
              </a:rPr>
              <a:t>.</a:t>
            </a:r>
          </a:p>
          <a:p>
            <a:pPr algn="ctr"/>
            <a:endParaRPr lang="ru-RU" sz="1050" b="1" i="1" dirty="0">
              <a:solidFill>
                <a:srgbClr val="0070C0"/>
              </a:solidFill>
              <a:latin typeface="Tahoma" pitchFamily="34" charset="0"/>
              <a:cs typeface="Simplified Arabic" pitchFamily="18" charset="-78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600" b="1" i="1" dirty="0" smtClean="0">
                <a:solidFill>
                  <a:srgbClr val="0070C0"/>
                </a:solidFill>
                <a:latin typeface="Tahoma" pitchFamily="34" charset="0"/>
                <a:cs typeface="Simplified Arabic" pitchFamily="18" charset="-78"/>
              </a:rPr>
              <a:t>Адаптация вновь прибывших воспитанников в </a:t>
            </a:r>
            <a:r>
              <a:rPr lang="ru-RU" sz="2600" b="1" i="1" dirty="0">
                <a:solidFill>
                  <a:srgbClr val="0070C0"/>
                </a:solidFill>
                <a:latin typeface="Tahoma" pitchFamily="34" charset="0"/>
                <a:cs typeface="Simplified Arabic" pitchFamily="18" charset="-78"/>
              </a:rPr>
              <a:t>детском коллективе</a:t>
            </a:r>
            <a:r>
              <a:rPr lang="ru-RU" sz="2600" b="1" i="1" dirty="0" smtClean="0">
                <a:solidFill>
                  <a:srgbClr val="0070C0"/>
                </a:solidFill>
                <a:latin typeface="Tahoma" pitchFamily="34" charset="0"/>
                <a:cs typeface="Simplified Arabic" pitchFamily="18" charset="-78"/>
              </a:rPr>
              <a:t>.</a:t>
            </a:r>
          </a:p>
          <a:p>
            <a:pPr algn="ctr"/>
            <a:endParaRPr lang="ru-RU" sz="1050" b="1" i="1" dirty="0">
              <a:solidFill>
                <a:srgbClr val="0070C0"/>
              </a:solidFill>
              <a:latin typeface="Tahoma" pitchFamily="34" charset="0"/>
              <a:cs typeface="Simplified Arabic" pitchFamily="18" charset="-78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600" b="1" i="1" dirty="0" smtClean="0">
                <a:solidFill>
                  <a:srgbClr val="0070C0"/>
                </a:solidFill>
                <a:latin typeface="Tahoma" pitchFamily="34" charset="0"/>
                <a:cs typeface="Simplified Arabic" pitchFamily="18" charset="-78"/>
              </a:rPr>
              <a:t>Подготовка </a:t>
            </a:r>
            <a:r>
              <a:rPr lang="ru-RU" sz="2600" b="1" i="1" dirty="0">
                <a:solidFill>
                  <a:srgbClr val="0070C0"/>
                </a:solidFill>
                <a:latin typeface="Tahoma" pitchFamily="34" charset="0"/>
                <a:cs typeface="Simplified Arabic" pitchFamily="18" charset="-78"/>
              </a:rPr>
              <a:t>к обучению </a:t>
            </a:r>
            <a:endParaRPr lang="ru-RU" sz="2600" b="1" i="1" dirty="0" smtClean="0">
              <a:solidFill>
                <a:srgbClr val="0070C0"/>
              </a:solidFill>
              <a:latin typeface="Tahoma" pitchFamily="34" charset="0"/>
              <a:cs typeface="Simplified Arabic" pitchFamily="18" charset="-78"/>
            </a:endParaRPr>
          </a:p>
          <a:p>
            <a:pPr algn="ctr"/>
            <a:r>
              <a:rPr lang="ru-RU" sz="2600" b="1" i="1" dirty="0" smtClean="0">
                <a:solidFill>
                  <a:srgbClr val="0070C0"/>
                </a:solidFill>
                <a:latin typeface="Tahoma" pitchFamily="34" charset="0"/>
                <a:cs typeface="Simplified Arabic" pitchFamily="18" charset="-78"/>
              </a:rPr>
              <a:t>в </a:t>
            </a:r>
            <a:r>
              <a:rPr lang="ru-RU" sz="2600" b="1" i="1" dirty="0">
                <a:solidFill>
                  <a:srgbClr val="0070C0"/>
                </a:solidFill>
                <a:latin typeface="Tahoma" pitchFamily="34" charset="0"/>
                <a:cs typeface="Simplified Arabic" pitchFamily="18" charset="-78"/>
              </a:rPr>
              <a:t>школе</a:t>
            </a:r>
            <a:r>
              <a:rPr lang="ru-RU" sz="2600" b="1" i="1" dirty="0" smtClean="0">
                <a:solidFill>
                  <a:srgbClr val="0070C0"/>
                </a:solidFill>
                <a:latin typeface="Tahoma" pitchFamily="34" charset="0"/>
                <a:cs typeface="Simplified Arabic" pitchFamily="18" charset="-78"/>
              </a:rPr>
              <a:t>.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307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50" y="5791200"/>
            <a:ext cx="14287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2000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3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30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30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7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" y="3175"/>
            <a:ext cx="913765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684213" y="765175"/>
            <a:ext cx="71278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4400">
              <a:solidFill>
                <a:srgbClr val="FF3300"/>
              </a:solidFill>
            </a:endParaRPr>
          </a:p>
          <a:p>
            <a:endParaRPr lang="ru-RU" sz="4400">
              <a:solidFill>
                <a:srgbClr val="FF3300"/>
              </a:solidFill>
            </a:endParaRPr>
          </a:p>
        </p:txBody>
      </p:sp>
      <p:sp>
        <p:nvSpPr>
          <p:cNvPr id="1031" name="Rectangle 9"/>
          <p:cNvSpPr>
            <a:spLocks noChangeArrowheads="1"/>
          </p:cNvSpPr>
          <p:nvPr/>
        </p:nvSpPr>
        <p:spPr bwMode="auto">
          <a:xfrm>
            <a:off x="0" y="571480"/>
            <a:ext cx="6715140" cy="500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rgbClr val="FF0000"/>
                </a:solidFill>
                <a:latin typeface="Tahoma" pitchFamily="34" charset="0"/>
              </a:rPr>
              <a:t>Основные </a:t>
            </a:r>
            <a:r>
              <a:rPr lang="ru-RU" sz="4000" b="1" i="1" dirty="0" smtClean="0">
                <a:solidFill>
                  <a:srgbClr val="FF0000"/>
                </a:solidFill>
                <a:latin typeface="Tahoma" pitchFamily="34" charset="0"/>
              </a:rPr>
              <a:t>принципы работы:</a:t>
            </a:r>
          </a:p>
          <a:p>
            <a:pPr algn="ctr"/>
            <a:endParaRPr lang="ru-RU" sz="1100" b="1" i="1" dirty="0">
              <a:solidFill>
                <a:srgbClr val="FF0000"/>
              </a:solidFill>
              <a:latin typeface="Tahoma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600" b="1" i="1" dirty="0" smtClean="0">
                <a:solidFill>
                  <a:srgbClr val="0070C0"/>
                </a:solidFill>
                <a:latin typeface="Tahoma" pitchFamily="34" charset="0"/>
                <a:cs typeface="Simplified Arabic" pitchFamily="18" charset="-78"/>
              </a:rPr>
              <a:t>Индивидуальный </a:t>
            </a:r>
            <a:r>
              <a:rPr lang="ru-RU" sz="2600" b="1" i="1" dirty="0">
                <a:solidFill>
                  <a:srgbClr val="0070C0"/>
                </a:solidFill>
                <a:latin typeface="Tahoma" pitchFamily="34" charset="0"/>
                <a:cs typeface="Simplified Arabic" pitchFamily="18" charset="-78"/>
              </a:rPr>
              <a:t>подход к каждому ребенку.</a:t>
            </a:r>
            <a:endParaRPr lang="ru-RU" sz="2600" b="1" i="1" dirty="0">
              <a:solidFill>
                <a:srgbClr val="0070C0"/>
              </a:solidFill>
              <a:latin typeface="Tahoma" pitchFamily="34" charset="0"/>
              <a:cs typeface="Simplified Arabic" pitchFamily="18" charset="-78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600" b="1" i="1" dirty="0">
                <a:solidFill>
                  <a:srgbClr val="0070C0"/>
                </a:solidFill>
                <a:latin typeface="Tahoma" pitchFamily="34" charset="0"/>
                <a:cs typeface="Simplified Arabic" pitchFamily="18" charset="-78"/>
              </a:rPr>
              <a:t> Обучение и развитие в условиях психологического комфорта.</a:t>
            </a:r>
          </a:p>
          <a:p>
            <a:pPr algn="ctr">
              <a:buFont typeface="Arial" pitchFamily="34" charset="0"/>
              <a:buChar char="•"/>
            </a:pPr>
            <a:r>
              <a:rPr lang="ru-RU" sz="2600" b="1" i="1" dirty="0">
                <a:solidFill>
                  <a:srgbClr val="0070C0"/>
                </a:solidFill>
                <a:latin typeface="Tahoma" pitchFamily="34" charset="0"/>
                <a:cs typeface="Simplified Arabic" pitchFamily="18" charset="-78"/>
              </a:rPr>
              <a:t> Наиболее полное раскрытие способностей ребенка.</a:t>
            </a:r>
          </a:p>
          <a:p>
            <a:endParaRPr lang="ru-RU" dirty="0">
              <a:solidFill>
                <a:srgbClr val="FF0000"/>
              </a:solidFill>
              <a:latin typeface="Tahoma" pitchFamily="34" charset="0"/>
            </a:endParaRPr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1026" name="Object 10"/>
          <p:cNvGraphicFramePr>
            <a:graphicFrameLocks noChangeAspect="1"/>
          </p:cNvGraphicFramePr>
          <p:nvPr/>
        </p:nvGraphicFramePr>
        <p:xfrm>
          <a:off x="7812088" y="5805488"/>
          <a:ext cx="1063625" cy="817562"/>
        </p:xfrm>
        <a:graphic>
          <a:graphicData uri="http://schemas.openxmlformats.org/presentationml/2006/ole">
            <p:oleObj spid="_x0000_s1026" name="Фотография Photo Editor" r:id="rId4" imgW="4001058" imgH="3076190" progId="MSPhotoEd.3">
              <p:embed/>
            </p:oleObj>
          </a:graphicData>
        </a:graphic>
      </p:graphicFrame>
      <p:pic>
        <p:nvPicPr>
          <p:cNvPr id="1032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50" y="5791200"/>
            <a:ext cx="14287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0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10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0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7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" y="3175"/>
            <a:ext cx="913765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684213" y="765175"/>
            <a:ext cx="71278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4400">
              <a:solidFill>
                <a:srgbClr val="FF3300"/>
              </a:solidFill>
            </a:endParaRPr>
          </a:p>
          <a:p>
            <a:endParaRPr lang="ru-RU" sz="4400">
              <a:solidFill>
                <a:srgbClr val="FF3300"/>
              </a:solidFill>
            </a:endParaRPr>
          </a:p>
        </p:txBody>
      </p:sp>
      <p:graphicFrame>
        <p:nvGraphicFramePr>
          <p:cNvPr id="1026" name="Object 10"/>
          <p:cNvGraphicFramePr>
            <a:graphicFrameLocks noChangeAspect="1"/>
          </p:cNvGraphicFramePr>
          <p:nvPr/>
        </p:nvGraphicFramePr>
        <p:xfrm>
          <a:off x="7812088" y="5805488"/>
          <a:ext cx="1063625" cy="817562"/>
        </p:xfrm>
        <a:graphic>
          <a:graphicData uri="http://schemas.openxmlformats.org/presentationml/2006/ole">
            <p:oleObj spid="_x0000_s16386" name="Фотография Photo Editor" r:id="rId4" imgW="4001058" imgH="3076190" progId="MSPhotoEd.3">
              <p:embed/>
            </p:oleObj>
          </a:graphicData>
        </a:graphic>
      </p:graphicFrame>
      <p:pic>
        <p:nvPicPr>
          <p:cNvPr id="1032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50" y="5791200"/>
            <a:ext cx="14287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1285860"/>
            <a:ext cx="6715140" cy="260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Tahoma" pitchFamily="34" charset="0"/>
              </a:rPr>
              <a:t>«Игрушка в жизни ребенка»</a:t>
            </a:r>
          </a:p>
          <a:p>
            <a:pPr algn="ctr"/>
            <a:endParaRPr lang="ru-RU" sz="1100" b="1" i="1" dirty="0">
              <a:solidFill>
                <a:srgbClr val="FF0000"/>
              </a:solidFill>
              <a:latin typeface="Tahoma" pitchFamily="34" charset="0"/>
            </a:endParaRPr>
          </a:p>
          <a:p>
            <a:pPr algn="ctr"/>
            <a:r>
              <a:rPr lang="ru-RU" b="1" dirty="0" smtClean="0">
                <a:solidFill>
                  <a:srgbClr val="00B0F0"/>
                </a:solidFill>
                <a:latin typeface="Tahoma" pitchFamily="34" charset="0"/>
              </a:rPr>
              <a:t>(воспитатель Рыжкова Ю.В.)</a:t>
            </a:r>
            <a:endParaRPr lang="ru-RU" b="1" dirty="0">
              <a:solidFill>
                <a:srgbClr val="00B0F0"/>
              </a:solidFill>
              <a:latin typeface="Tahoma" pitchFamily="34" charset="0"/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6387" name="Picture 3" descr="D:\МОИ документы\РАБОТА\ВСЕ КАРТИНКИ, РАМКИ,ШАБЛОНЫ\02f80aad177312473539f29c86036fe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7422" y="3286124"/>
            <a:ext cx="2857500" cy="2905125"/>
          </a:xfrm>
          <a:prstGeom prst="round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7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175"/>
            <a:ext cx="913765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684213" y="765175"/>
            <a:ext cx="71278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4400">
              <a:solidFill>
                <a:srgbClr val="FF3300"/>
              </a:solidFill>
            </a:endParaRPr>
          </a:p>
          <a:p>
            <a:endParaRPr lang="ru-RU" sz="4400">
              <a:solidFill>
                <a:srgbClr val="FF3300"/>
              </a:solidFill>
            </a:endParaRPr>
          </a:p>
        </p:txBody>
      </p:sp>
      <p:graphicFrame>
        <p:nvGraphicFramePr>
          <p:cNvPr id="1026" name="Object 10"/>
          <p:cNvGraphicFramePr>
            <a:graphicFrameLocks noChangeAspect="1"/>
          </p:cNvGraphicFramePr>
          <p:nvPr/>
        </p:nvGraphicFramePr>
        <p:xfrm>
          <a:off x="7812088" y="5805488"/>
          <a:ext cx="1063625" cy="817562"/>
        </p:xfrm>
        <a:graphic>
          <a:graphicData uri="http://schemas.openxmlformats.org/presentationml/2006/ole">
            <p:oleObj spid="_x0000_s18434" name="Фотография Photo Editor" r:id="rId4" imgW="4001058" imgH="3076190" progId="MSPhotoEd.3">
              <p:embed/>
            </p:oleObj>
          </a:graphicData>
        </a:graphic>
      </p:graphicFrame>
      <p:pic>
        <p:nvPicPr>
          <p:cNvPr id="1032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50" y="5791200"/>
            <a:ext cx="14287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571481"/>
            <a:ext cx="7429520" cy="264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3600" b="1" i="1" dirty="0" smtClean="0">
              <a:solidFill>
                <a:srgbClr val="FF0000"/>
              </a:solidFill>
              <a:latin typeface="Tahoma" pitchFamily="34" charset="0"/>
            </a:endParaRP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ahoma" pitchFamily="34" charset="0"/>
              </a:rPr>
              <a:t>«Система оздоровительной работы в детском саду»</a:t>
            </a:r>
          </a:p>
          <a:p>
            <a:pPr algn="ctr"/>
            <a:endParaRPr lang="ru-RU" sz="1100" b="1" i="1" dirty="0">
              <a:solidFill>
                <a:srgbClr val="FF0000"/>
              </a:solidFill>
              <a:latin typeface="Tahoma" pitchFamily="34" charset="0"/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8435" name="Picture 3" descr="D:\МОИ документы\РАБОТА\ВСЕ КАРТИНКИ, РАМКИ,ШАБЛОНЫ\fiz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14546" y="2714620"/>
            <a:ext cx="3786214" cy="2801799"/>
          </a:xfrm>
          <a:prstGeom prst="round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7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175"/>
            <a:ext cx="913765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684213" y="765175"/>
            <a:ext cx="71278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4400">
              <a:solidFill>
                <a:srgbClr val="FF3300"/>
              </a:solidFill>
            </a:endParaRPr>
          </a:p>
          <a:p>
            <a:endParaRPr lang="ru-RU" sz="4400">
              <a:solidFill>
                <a:srgbClr val="FF3300"/>
              </a:solidFill>
            </a:endParaRPr>
          </a:p>
        </p:txBody>
      </p:sp>
      <p:graphicFrame>
        <p:nvGraphicFramePr>
          <p:cNvPr id="1026" name="Object 10"/>
          <p:cNvGraphicFramePr>
            <a:graphicFrameLocks noChangeAspect="1"/>
          </p:cNvGraphicFramePr>
          <p:nvPr/>
        </p:nvGraphicFramePr>
        <p:xfrm>
          <a:off x="7812088" y="5805488"/>
          <a:ext cx="1063625" cy="817562"/>
        </p:xfrm>
        <a:graphic>
          <a:graphicData uri="http://schemas.openxmlformats.org/presentationml/2006/ole">
            <p:oleObj spid="_x0000_s19458" name="Фотография Photo Editor" r:id="rId4" imgW="4001058" imgH="3076190" progId="MSPhotoEd.3">
              <p:embed/>
            </p:oleObj>
          </a:graphicData>
        </a:graphic>
      </p:graphicFrame>
      <p:pic>
        <p:nvPicPr>
          <p:cNvPr id="1032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50" y="5791200"/>
            <a:ext cx="14287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571481"/>
            <a:ext cx="7429520" cy="432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3600" b="1" i="1" dirty="0" smtClean="0">
              <a:solidFill>
                <a:srgbClr val="FF0000"/>
              </a:solidFill>
              <a:latin typeface="Tahoma" pitchFamily="34" charset="0"/>
            </a:endParaRP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ahoma" pitchFamily="34" charset="0"/>
              </a:rPr>
              <a:t>«Профилактика зрительных нарушений»</a:t>
            </a:r>
          </a:p>
          <a:p>
            <a:pPr algn="ctr"/>
            <a:r>
              <a:rPr lang="ru-RU" sz="3600" b="1" dirty="0" smtClean="0">
                <a:solidFill>
                  <a:srgbClr val="00B0F0"/>
                </a:solidFill>
                <a:latin typeface="Tahoma" pitchFamily="34" charset="0"/>
              </a:rPr>
              <a:t>(учитель-дефектолог </a:t>
            </a:r>
            <a:r>
              <a:rPr lang="ru-RU" sz="3600" b="1" dirty="0" err="1" smtClean="0">
                <a:solidFill>
                  <a:srgbClr val="00B0F0"/>
                </a:solidFill>
                <a:latin typeface="Tahoma" pitchFamily="34" charset="0"/>
              </a:rPr>
              <a:t>Буланакова</a:t>
            </a:r>
            <a:r>
              <a:rPr lang="ru-RU" sz="3600" b="1" dirty="0" smtClean="0">
                <a:solidFill>
                  <a:srgbClr val="00B0F0"/>
                </a:solidFill>
                <a:latin typeface="Tahoma" pitchFamily="34" charset="0"/>
              </a:rPr>
              <a:t> М.А.)</a:t>
            </a:r>
          </a:p>
          <a:p>
            <a:pPr algn="ctr"/>
            <a:endParaRPr lang="ru-RU" sz="3600" b="1" i="1" dirty="0" smtClean="0">
              <a:solidFill>
                <a:srgbClr val="FF0000"/>
              </a:solidFill>
              <a:latin typeface="Tahoma" pitchFamily="34" charset="0"/>
            </a:endParaRPr>
          </a:p>
          <a:p>
            <a:pPr algn="ctr"/>
            <a:endParaRPr lang="ru-RU" sz="1100" b="1" i="1" dirty="0">
              <a:solidFill>
                <a:srgbClr val="FF0000"/>
              </a:solidFill>
              <a:latin typeface="Tahoma" pitchFamily="34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7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765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684213" y="765175"/>
            <a:ext cx="71278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4400">
              <a:solidFill>
                <a:srgbClr val="FF3300"/>
              </a:solidFill>
            </a:endParaRPr>
          </a:p>
          <a:p>
            <a:endParaRPr lang="ru-RU" sz="4400">
              <a:solidFill>
                <a:srgbClr val="FF3300"/>
              </a:solidFill>
            </a:endParaRPr>
          </a:p>
        </p:txBody>
      </p:sp>
      <p:graphicFrame>
        <p:nvGraphicFramePr>
          <p:cNvPr id="1026" name="Object 10"/>
          <p:cNvGraphicFramePr>
            <a:graphicFrameLocks noChangeAspect="1"/>
          </p:cNvGraphicFramePr>
          <p:nvPr/>
        </p:nvGraphicFramePr>
        <p:xfrm>
          <a:off x="7812088" y="5805488"/>
          <a:ext cx="1063625" cy="817562"/>
        </p:xfrm>
        <a:graphic>
          <a:graphicData uri="http://schemas.openxmlformats.org/presentationml/2006/ole">
            <p:oleObj spid="_x0000_s20482" name="Фотография Photo Editor" r:id="rId4" imgW="4001058" imgH="3076190" progId="MSPhotoEd.3">
              <p:embed/>
            </p:oleObj>
          </a:graphicData>
        </a:graphic>
      </p:graphicFrame>
      <p:pic>
        <p:nvPicPr>
          <p:cNvPr id="1032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50" y="5791200"/>
            <a:ext cx="14287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928670"/>
            <a:ext cx="7429520" cy="37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3600" b="1" i="1" dirty="0" smtClean="0">
              <a:solidFill>
                <a:srgbClr val="FF0000"/>
              </a:solidFill>
              <a:latin typeface="Tahoma" pitchFamily="34" charset="0"/>
            </a:endParaRP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ahoma" pitchFamily="34" charset="0"/>
              </a:rPr>
              <a:t>«Адаптация детей в ДОУ»</a:t>
            </a:r>
          </a:p>
          <a:p>
            <a:pPr algn="ctr"/>
            <a:r>
              <a:rPr lang="ru-RU" sz="3600" b="1" dirty="0" smtClean="0">
                <a:solidFill>
                  <a:srgbClr val="00B0F0"/>
                </a:solidFill>
                <a:latin typeface="Tahoma" pitchFamily="34" charset="0"/>
              </a:rPr>
              <a:t>(старшая медицинская сестра Николаева Т.В.)</a:t>
            </a:r>
          </a:p>
          <a:p>
            <a:pPr algn="ctr"/>
            <a:endParaRPr lang="ru-RU" sz="3600" b="1" i="1" dirty="0" smtClean="0">
              <a:solidFill>
                <a:srgbClr val="FF0000"/>
              </a:solidFill>
              <a:latin typeface="Tahoma" pitchFamily="34" charset="0"/>
            </a:endParaRPr>
          </a:p>
          <a:p>
            <a:pPr algn="ctr"/>
            <a:endParaRPr lang="ru-RU" sz="1100" b="1" i="1" dirty="0">
              <a:solidFill>
                <a:srgbClr val="FF0000"/>
              </a:solidFill>
              <a:latin typeface="Tahoma" pitchFamily="34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841</TotalTime>
  <Words>160</Words>
  <Application>Microsoft PowerPoint</Application>
  <PresentationFormat>Экран (4:3)</PresentationFormat>
  <Paragraphs>58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Times New Roman</vt:lpstr>
      <vt:lpstr>Arial</vt:lpstr>
      <vt:lpstr>Calibri</vt:lpstr>
      <vt:lpstr>Tahoma</vt:lpstr>
      <vt:lpstr>Оформление по умолчанию</vt:lpstr>
      <vt:lpstr>Фотография Microsoft Photo Editor 3.0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Администратор</dc:creator>
  <cp:lastModifiedBy>Дмитрий Каленюк</cp:lastModifiedBy>
  <cp:revision>69</cp:revision>
  <dcterms:created xsi:type="dcterms:W3CDTF">1601-01-01T00:00:00Z</dcterms:created>
  <dcterms:modified xsi:type="dcterms:W3CDTF">2013-09-01T14:06:40Z</dcterms:modified>
</cp:coreProperties>
</file>