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  <p:sldMasterId id="2147484086" r:id="rId2"/>
    <p:sldMasterId id="2147484100" r:id="rId3"/>
    <p:sldMasterId id="2147484102" r:id="rId4"/>
    <p:sldMasterId id="2147484295" r:id="rId5"/>
  </p:sldMasterIdLst>
  <p:sldIdLst>
    <p:sldId id="256" r:id="rId6"/>
    <p:sldId id="257" r:id="rId7"/>
    <p:sldId id="269" r:id="rId8"/>
    <p:sldId id="258" r:id="rId9"/>
    <p:sldId id="259" r:id="rId10"/>
    <p:sldId id="260" r:id="rId11"/>
    <p:sldId id="261" r:id="rId12"/>
    <p:sldId id="262" r:id="rId13"/>
    <p:sldId id="267" r:id="rId14"/>
    <p:sldId id="266" r:id="rId15"/>
    <p:sldId id="265" r:id="rId16"/>
    <p:sldId id="264" r:id="rId17"/>
    <p:sldId id="263" r:id="rId18"/>
    <p:sldId id="289" r:id="rId19"/>
    <p:sldId id="268" r:id="rId20"/>
    <p:sldId id="290" r:id="rId21"/>
    <p:sldId id="270" r:id="rId22"/>
    <p:sldId id="291" r:id="rId23"/>
    <p:sldId id="271" r:id="rId24"/>
    <p:sldId id="272" r:id="rId25"/>
    <p:sldId id="292" r:id="rId26"/>
    <p:sldId id="273" r:id="rId27"/>
    <p:sldId id="275" r:id="rId28"/>
    <p:sldId id="293" r:id="rId29"/>
    <p:sldId id="283" r:id="rId30"/>
    <p:sldId id="285" r:id="rId31"/>
    <p:sldId id="294" r:id="rId32"/>
    <p:sldId id="274" r:id="rId33"/>
    <p:sldId id="279" r:id="rId34"/>
    <p:sldId id="276" r:id="rId35"/>
    <p:sldId id="277" r:id="rId36"/>
    <p:sldId id="284" r:id="rId37"/>
    <p:sldId id="28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ABA0CD-0A95-4F14-8BE3-1A59D92F0E15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5181600"/>
          </a:xfrm>
        </p:spPr>
        <p:txBody>
          <a:bodyPr>
            <a:normAutofit/>
          </a:bodyPr>
          <a:lstStyle>
            <a:lvl1pPr>
              <a:defRPr lang="ru-RU" sz="4400" b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5105400" cy="914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5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282" r:id="rId2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9C21400-1C36-4946-9804-6D9FB657A745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200" baseline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glow rad="1397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.jpeg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0"/>
            <a:ext cx="5652120" cy="432436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Этапы работы над звуками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(на </a:t>
            </a:r>
            <a:r>
              <a:rPr lang="ru-RU" sz="2800" dirty="0" smtClean="0"/>
              <a:t>примере  </a:t>
            </a:r>
            <a:r>
              <a:rPr lang="ru-RU" sz="2800" dirty="0" smtClean="0"/>
              <a:t>звука «Л»)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посчитаем верхние зубки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Улыбнуться, приоткрыть рот. Кончиком языка упираться по очереди в каждый верхний зуб с внутренней стороны. Следить, чтобы нижняя челюсть была неподвижна.</a:t>
            </a:r>
          </a:p>
          <a:p>
            <a:r>
              <a:rPr lang="ru-RU" dirty="0" smtClean="0"/>
              <a:t>	С языком случилось что-то</a:t>
            </a:r>
            <a:br>
              <a:rPr lang="ru-RU" dirty="0" smtClean="0"/>
            </a:br>
            <a:r>
              <a:rPr lang="ru-RU" dirty="0" smtClean="0"/>
              <a:t>	Он толкает зубы!</a:t>
            </a:r>
            <a:br>
              <a:rPr lang="ru-RU" dirty="0" smtClean="0"/>
            </a:br>
            <a:r>
              <a:rPr lang="ru-RU" dirty="0" smtClean="0"/>
              <a:t>	Будто хочет их за что-то </a:t>
            </a:r>
            <a:br>
              <a:rPr lang="ru-RU" dirty="0" smtClean="0"/>
            </a:br>
            <a:r>
              <a:rPr lang="ru-RU" dirty="0" smtClean="0"/>
              <a:t>	Вытолкнуть за губы.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4077072"/>
            <a:ext cx="2664296" cy="232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маляр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177800">
              <a:buNone/>
            </a:pPr>
            <a:r>
              <a:rPr lang="ru-RU" dirty="0" smtClean="0"/>
              <a:t>Улыбнуться, открыть рот. Широким кончиком языка погладить нёбо от зубов к горлу. Нижняя челюсть не должна двигаться.</a:t>
            </a:r>
          </a:p>
          <a:p>
            <a:pPr marL="0" indent="177800">
              <a:buNone/>
            </a:pPr>
            <a:r>
              <a:rPr lang="ru-RU" dirty="0" smtClean="0"/>
              <a:t>	Красить комнаты пора.</a:t>
            </a:r>
            <a:br>
              <a:rPr lang="ru-RU" dirty="0" smtClean="0"/>
            </a:br>
            <a:r>
              <a:rPr lang="ru-RU" dirty="0" smtClean="0"/>
              <a:t>	Пригласили маляра.</a:t>
            </a:r>
            <a:br>
              <a:rPr lang="ru-RU" dirty="0" smtClean="0"/>
            </a:br>
            <a:r>
              <a:rPr lang="ru-RU" dirty="0" smtClean="0"/>
              <a:t>	Челюсть ниже опускаем,</a:t>
            </a:r>
            <a:br>
              <a:rPr lang="ru-RU" dirty="0" smtClean="0"/>
            </a:br>
            <a:r>
              <a:rPr lang="ru-RU" dirty="0" smtClean="0"/>
              <a:t>	Маляру мы помогаем.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5648" y="2492895"/>
            <a:ext cx="3208351" cy="436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индюк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indent="177800">
              <a:buNone/>
            </a:pPr>
            <a:r>
              <a:rPr lang="ru-RU" dirty="0" smtClean="0"/>
              <a:t>Приоткрыть рот, положить язык на верхнюю губу и производить движения широким передним краем по верхней губе вперёд и назад, стараясь не отрывать язык от губы, как бы поглаживая её. Темп упражнения постепенно убыстрять, затем добавить голос, чтобы слышалось «БЛ-БЛ-БЛ». Следить, чтобы язык не сужался, он должен быть широким.</a:t>
            </a:r>
          </a:p>
          <a:p>
            <a:pPr marL="0" indent="177800">
              <a:buNone/>
            </a:pPr>
            <a:r>
              <a:rPr lang="ru-RU" dirty="0" smtClean="0"/>
              <a:t>  Индюку</a:t>
            </a:r>
            <a:br>
              <a:rPr lang="ru-RU" dirty="0" smtClean="0"/>
            </a:br>
            <a:r>
              <a:rPr lang="ru-RU" dirty="0" smtClean="0"/>
              <a:t>    И лучший друг</a:t>
            </a:r>
            <a:br>
              <a:rPr lang="ru-RU" dirty="0" smtClean="0"/>
            </a:br>
            <a:r>
              <a:rPr lang="ru-RU" dirty="0" smtClean="0"/>
              <a:t>    Честно скажет:</a:t>
            </a:r>
            <a:br>
              <a:rPr lang="ru-RU" dirty="0" smtClean="0"/>
            </a:br>
            <a:r>
              <a:rPr lang="ru-RU" dirty="0" smtClean="0"/>
              <a:t>    - Ты – индюк!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559980"/>
            <a:ext cx="3131840" cy="329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/>
              <a:t>пароход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177800">
              <a:buNone/>
            </a:pPr>
            <a:r>
              <a:rPr lang="ru-RU" dirty="0" smtClean="0"/>
              <a:t>Приоткрыть рот и длительно на одном выдохе произносить «Ы-Ы-Ы» Необходимо следить, чтобы кончик языка был опущен и находился в глубине рта.</a:t>
            </a:r>
          </a:p>
          <a:p>
            <a:pPr marL="0" indent="177800">
              <a:buNone/>
            </a:pPr>
            <a:r>
              <a:rPr lang="ru-RU" dirty="0" smtClean="0"/>
              <a:t> Паровоз без колёс!</a:t>
            </a:r>
            <a:br>
              <a:rPr lang="ru-RU" dirty="0" smtClean="0"/>
            </a:br>
            <a:r>
              <a:rPr lang="ru-RU" dirty="0" smtClean="0"/>
              <a:t>   Вот так чудо паровоз!</a:t>
            </a:r>
            <a:br>
              <a:rPr lang="ru-RU" dirty="0" smtClean="0"/>
            </a:br>
            <a:r>
              <a:rPr lang="ru-RU" dirty="0" smtClean="0"/>
              <a:t>   Не с ума ли он сошёл -</a:t>
            </a:r>
            <a:br>
              <a:rPr lang="ru-RU" dirty="0" smtClean="0"/>
            </a:br>
            <a:r>
              <a:rPr lang="ru-RU" dirty="0" smtClean="0"/>
              <a:t>   Прямо по морю пошёл!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645662"/>
            <a:ext cx="4499992" cy="421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r>
              <a:rPr lang="ru-RU" dirty="0" smtClean="0"/>
              <a:t>Постановка   звука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Поймаем звук «Л»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Улыбнуться. Во время произнесения звука «А» широкий кончик языка закусить зубами. Постепенно увеличивая темп движения, вы услышите звук «Л».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4149080"/>
            <a:ext cx="3167756" cy="237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Длительное   изолированное произнесение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Прикусить кончик язычка и произносить звук «Ы»</a:t>
            </a:r>
            <a:endParaRPr lang="ru-RU" dirty="0"/>
          </a:p>
        </p:txBody>
      </p:sp>
      <p:pic>
        <p:nvPicPr>
          <p:cNvPr id="1026" name="Picture 2" descr="D:\Логопедия\Картинки\Апрель 2011\01lab0s4s125933977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39552" y="1196752"/>
            <a:ext cx="7992888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Автоматизация  звука</a:t>
            </a:r>
            <a:br>
              <a:rPr lang="ru-RU" dirty="0" smtClean="0"/>
            </a:br>
            <a:r>
              <a:rPr lang="ru-RU" dirty="0" smtClean="0"/>
              <a:t> в    слогах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224135"/>
          </a:xfrm>
        </p:spPr>
        <p:txBody>
          <a:bodyPr/>
          <a:lstStyle/>
          <a:p>
            <a:pPr marL="0" indent="177800">
              <a:buNone/>
            </a:pPr>
            <a:r>
              <a:rPr lang="ru-RU" dirty="0" smtClean="0"/>
              <a:t>«Кусаем» кончик язычка и произносим –  </a:t>
            </a:r>
            <a:r>
              <a:rPr lang="ru-RU" dirty="0" err="1" smtClean="0"/>
              <a:t>ал-ла</a:t>
            </a:r>
            <a:r>
              <a:rPr lang="ru-RU" dirty="0" smtClean="0"/>
              <a:t>, </a:t>
            </a:r>
            <a:r>
              <a:rPr lang="ru-RU" dirty="0" err="1" smtClean="0"/>
              <a:t>ал-ло</a:t>
            </a:r>
            <a:r>
              <a:rPr lang="ru-RU" dirty="0" smtClean="0"/>
              <a:t>, </a:t>
            </a:r>
            <a:r>
              <a:rPr lang="ru-RU" dirty="0" err="1" smtClean="0"/>
              <a:t>ал-лу</a:t>
            </a:r>
            <a:r>
              <a:rPr lang="ru-RU" dirty="0" smtClean="0"/>
              <a:t>, </a:t>
            </a:r>
            <a:r>
              <a:rPr lang="ru-RU" dirty="0" err="1" smtClean="0"/>
              <a:t>ал-лы</a:t>
            </a:r>
            <a:r>
              <a:rPr lang="ru-RU" dirty="0" smtClean="0"/>
              <a:t>, </a:t>
            </a:r>
            <a:r>
              <a:rPr lang="ru-RU" dirty="0" err="1" smtClean="0"/>
              <a:t>ал-лэ</a:t>
            </a:r>
            <a:r>
              <a:rPr lang="ru-RU" dirty="0" smtClean="0"/>
              <a:t>….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899592" y="2060848"/>
            <a:ext cx="7255248" cy="46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2639291" y="2272146"/>
            <a:ext cx="3962399" cy="1198418"/>
          </a:xfrm>
          <a:custGeom>
            <a:avLst/>
            <a:gdLst>
              <a:gd name="connsiteX0" fmla="*/ 0 w 3962399"/>
              <a:gd name="connsiteY0" fmla="*/ 1011381 h 1198418"/>
              <a:gd name="connsiteX1" fmla="*/ 384464 w 3962399"/>
              <a:gd name="connsiteY1" fmla="*/ 1052945 h 1198418"/>
              <a:gd name="connsiteX2" fmla="*/ 238991 w 3962399"/>
              <a:gd name="connsiteY2" fmla="*/ 699654 h 1198418"/>
              <a:gd name="connsiteX3" fmla="*/ 654627 w 3962399"/>
              <a:gd name="connsiteY3" fmla="*/ 772390 h 1198418"/>
              <a:gd name="connsiteX4" fmla="*/ 727364 w 3962399"/>
              <a:gd name="connsiteY4" fmla="*/ 1000990 h 1198418"/>
              <a:gd name="connsiteX5" fmla="*/ 581891 w 3962399"/>
              <a:gd name="connsiteY5" fmla="*/ 907472 h 1198418"/>
              <a:gd name="connsiteX6" fmla="*/ 654627 w 3962399"/>
              <a:gd name="connsiteY6" fmla="*/ 574963 h 1198418"/>
              <a:gd name="connsiteX7" fmla="*/ 935182 w 3962399"/>
              <a:gd name="connsiteY7" fmla="*/ 533399 h 1198418"/>
              <a:gd name="connsiteX8" fmla="*/ 1153391 w 3962399"/>
              <a:gd name="connsiteY8" fmla="*/ 772390 h 1198418"/>
              <a:gd name="connsiteX9" fmla="*/ 1143000 w 3962399"/>
              <a:gd name="connsiteY9" fmla="*/ 897081 h 1198418"/>
              <a:gd name="connsiteX10" fmla="*/ 1028700 w 3962399"/>
              <a:gd name="connsiteY10" fmla="*/ 782781 h 1198418"/>
              <a:gd name="connsiteX11" fmla="*/ 1184564 w 3962399"/>
              <a:gd name="connsiteY11" fmla="*/ 232063 h 1198418"/>
              <a:gd name="connsiteX12" fmla="*/ 1776845 w 3962399"/>
              <a:gd name="connsiteY12" fmla="*/ 387927 h 1198418"/>
              <a:gd name="connsiteX13" fmla="*/ 1818409 w 3962399"/>
              <a:gd name="connsiteY13" fmla="*/ 761999 h 1198418"/>
              <a:gd name="connsiteX14" fmla="*/ 1631373 w 3962399"/>
              <a:gd name="connsiteY14" fmla="*/ 730827 h 1198418"/>
              <a:gd name="connsiteX15" fmla="*/ 1652154 w 3962399"/>
              <a:gd name="connsiteY15" fmla="*/ 502227 h 1198418"/>
              <a:gd name="connsiteX16" fmla="*/ 1735282 w 3962399"/>
              <a:gd name="connsiteY16" fmla="*/ 148936 h 1198418"/>
              <a:gd name="connsiteX17" fmla="*/ 1984664 w 3962399"/>
              <a:gd name="connsiteY17" fmla="*/ 24245 h 1198418"/>
              <a:gd name="connsiteX18" fmla="*/ 2348345 w 3962399"/>
              <a:gd name="connsiteY18" fmla="*/ 294409 h 1198418"/>
              <a:gd name="connsiteX19" fmla="*/ 2473036 w 3962399"/>
              <a:gd name="connsiteY19" fmla="*/ 637309 h 1198418"/>
              <a:gd name="connsiteX20" fmla="*/ 2213264 w 3962399"/>
              <a:gd name="connsiteY20" fmla="*/ 678872 h 1198418"/>
              <a:gd name="connsiteX21" fmla="*/ 2192482 w 3962399"/>
              <a:gd name="connsiteY21" fmla="*/ 419099 h 1198418"/>
              <a:gd name="connsiteX22" fmla="*/ 2369127 w 3962399"/>
              <a:gd name="connsiteY22" fmla="*/ 190499 h 1198418"/>
              <a:gd name="connsiteX23" fmla="*/ 2701636 w 3962399"/>
              <a:gd name="connsiteY23" fmla="*/ 232063 h 1198418"/>
              <a:gd name="connsiteX24" fmla="*/ 2805545 w 3962399"/>
              <a:gd name="connsiteY24" fmla="*/ 574963 h 1198418"/>
              <a:gd name="connsiteX25" fmla="*/ 2732809 w 3962399"/>
              <a:gd name="connsiteY25" fmla="*/ 824345 h 1198418"/>
              <a:gd name="connsiteX26" fmla="*/ 2722418 w 3962399"/>
              <a:gd name="connsiteY26" fmla="*/ 554181 h 1198418"/>
              <a:gd name="connsiteX27" fmla="*/ 2992582 w 3962399"/>
              <a:gd name="connsiteY27" fmla="*/ 450272 h 1198418"/>
              <a:gd name="connsiteX28" fmla="*/ 3273136 w 3962399"/>
              <a:gd name="connsiteY28" fmla="*/ 481445 h 1198418"/>
              <a:gd name="connsiteX29" fmla="*/ 3397827 w 3962399"/>
              <a:gd name="connsiteY29" fmla="*/ 928254 h 1198418"/>
              <a:gd name="connsiteX30" fmla="*/ 3096491 w 3962399"/>
              <a:gd name="connsiteY30" fmla="*/ 917863 h 1198418"/>
              <a:gd name="connsiteX31" fmla="*/ 3408218 w 3962399"/>
              <a:gd name="connsiteY31" fmla="*/ 647699 h 1198418"/>
              <a:gd name="connsiteX32" fmla="*/ 3636818 w 3962399"/>
              <a:gd name="connsiteY32" fmla="*/ 949036 h 1198418"/>
              <a:gd name="connsiteX33" fmla="*/ 3605645 w 3962399"/>
              <a:gd name="connsiteY33" fmla="*/ 1188027 h 1198418"/>
              <a:gd name="connsiteX34" fmla="*/ 3512127 w 3962399"/>
              <a:gd name="connsiteY34" fmla="*/ 1011381 h 1198418"/>
              <a:gd name="connsiteX35" fmla="*/ 3699164 w 3962399"/>
              <a:gd name="connsiteY35" fmla="*/ 897081 h 1198418"/>
              <a:gd name="connsiteX36" fmla="*/ 3938154 w 3962399"/>
              <a:gd name="connsiteY36" fmla="*/ 1125681 h 1198418"/>
              <a:gd name="connsiteX37" fmla="*/ 3844636 w 3962399"/>
              <a:gd name="connsiteY37" fmla="*/ 1167245 h 1198418"/>
              <a:gd name="connsiteX38" fmla="*/ 3896591 w 3962399"/>
              <a:gd name="connsiteY38" fmla="*/ 938645 h 1198418"/>
              <a:gd name="connsiteX39" fmla="*/ 3927764 w 3962399"/>
              <a:gd name="connsiteY39" fmla="*/ 886690 h 119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962399" h="1198418">
                <a:moveTo>
                  <a:pt x="0" y="1011381"/>
                </a:moveTo>
                <a:cubicBezTo>
                  <a:pt x="172316" y="1058140"/>
                  <a:pt x="344632" y="1104899"/>
                  <a:pt x="384464" y="1052945"/>
                </a:cubicBezTo>
                <a:cubicBezTo>
                  <a:pt x="424296" y="1000991"/>
                  <a:pt x="193964" y="746413"/>
                  <a:pt x="238991" y="699654"/>
                </a:cubicBezTo>
                <a:cubicBezTo>
                  <a:pt x="284018" y="652895"/>
                  <a:pt x="573232" y="722167"/>
                  <a:pt x="654627" y="772390"/>
                </a:cubicBezTo>
                <a:cubicBezTo>
                  <a:pt x="736022" y="822613"/>
                  <a:pt x="739487" y="978476"/>
                  <a:pt x="727364" y="1000990"/>
                </a:cubicBezTo>
                <a:cubicBezTo>
                  <a:pt x="715241" y="1023504"/>
                  <a:pt x="594014" y="978476"/>
                  <a:pt x="581891" y="907472"/>
                </a:cubicBezTo>
                <a:cubicBezTo>
                  <a:pt x="569768" y="836468"/>
                  <a:pt x="595745" y="637309"/>
                  <a:pt x="654627" y="574963"/>
                </a:cubicBezTo>
                <a:cubicBezTo>
                  <a:pt x="713509" y="512617"/>
                  <a:pt x="852055" y="500495"/>
                  <a:pt x="935182" y="533399"/>
                </a:cubicBezTo>
                <a:cubicBezTo>
                  <a:pt x="1018309" y="566304"/>
                  <a:pt x="1118755" y="711776"/>
                  <a:pt x="1153391" y="772390"/>
                </a:cubicBezTo>
                <a:cubicBezTo>
                  <a:pt x="1188027" y="833004"/>
                  <a:pt x="1163782" y="895349"/>
                  <a:pt x="1143000" y="897081"/>
                </a:cubicBezTo>
                <a:cubicBezTo>
                  <a:pt x="1122218" y="898813"/>
                  <a:pt x="1021773" y="893617"/>
                  <a:pt x="1028700" y="782781"/>
                </a:cubicBezTo>
                <a:cubicBezTo>
                  <a:pt x="1035627" y="671945"/>
                  <a:pt x="1059873" y="297872"/>
                  <a:pt x="1184564" y="232063"/>
                </a:cubicBezTo>
                <a:cubicBezTo>
                  <a:pt x="1309255" y="166254"/>
                  <a:pt x="1671204" y="299604"/>
                  <a:pt x="1776845" y="387927"/>
                </a:cubicBezTo>
                <a:cubicBezTo>
                  <a:pt x="1882486" y="476250"/>
                  <a:pt x="1842654" y="704849"/>
                  <a:pt x="1818409" y="761999"/>
                </a:cubicBezTo>
                <a:cubicBezTo>
                  <a:pt x="1794164" y="819149"/>
                  <a:pt x="1659082" y="774122"/>
                  <a:pt x="1631373" y="730827"/>
                </a:cubicBezTo>
                <a:cubicBezTo>
                  <a:pt x="1603664" y="687532"/>
                  <a:pt x="1634836" y="599209"/>
                  <a:pt x="1652154" y="502227"/>
                </a:cubicBezTo>
                <a:cubicBezTo>
                  <a:pt x="1669472" y="405245"/>
                  <a:pt x="1679864" y="228600"/>
                  <a:pt x="1735282" y="148936"/>
                </a:cubicBezTo>
                <a:cubicBezTo>
                  <a:pt x="1790700" y="69272"/>
                  <a:pt x="1882487" y="0"/>
                  <a:pt x="1984664" y="24245"/>
                </a:cubicBezTo>
                <a:cubicBezTo>
                  <a:pt x="2086841" y="48491"/>
                  <a:pt x="2266950" y="192232"/>
                  <a:pt x="2348345" y="294409"/>
                </a:cubicBezTo>
                <a:cubicBezTo>
                  <a:pt x="2429740" y="396586"/>
                  <a:pt x="2495550" y="573232"/>
                  <a:pt x="2473036" y="637309"/>
                </a:cubicBezTo>
                <a:cubicBezTo>
                  <a:pt x="2450523" y="701386"/>
                  <a:pt x="2260023" y="715240"/>
                  <a:pt x="2213264" y="678872"/>
                </a:cubicBezTo>
                <a:cubicBezTo>
                  <a:pt x="2166505" y="642504"/>
                  <a:pt x="2166505" y="500494"/>
                  <a:pt x="2192482" y="419099"/>
                </a:cubicBezTo>
                <a:cubicBezTo>
                  <a:pt x="2218459" y="337704"/>
                  <a:pt x="2284268" y="221672"/>
                  <a:pt x="2369127" y="190499"/>
                </a:cubicBezTo>
                <a:cubicBezTo>
                  <a:pt x="2453986" y="159326"/>
                  <a:pt x="2628900" y="167986"/>
                  <a:pt x="2701636" y="232063"/>
                </a:cubicBezTo>
                <a:cubicBezTo>
                  <a:pt x="2774372" y="296140"/>
                  <a:pt x="2800350" y="476249"/>
                  <a:pt x="2805545" y="574963"/>
                </a:cubicBezTo>
                <a:cubicBezTo>
                  <a:pt x="2810740" y="673677"/>
                  <a:pt x="2746664" y="827809"/>
                  <a:pt x="2732809" y="824345"/>
                </a:cubicBezTo>
                <a:cubicBezTo>
                  <a:pt x="2718955" y="820881"/>
                  <a:pt x="2679123" y="616526"/>
                  <a:pt x="2722418" y="554181"/>
                </a:cubicBezTo>
                <a:cubicBezTo>
                  <a:pt x="2765713" y="491836"/>
                  <a:pt x="2900796" y="462395"/>
                  <a:pt x="2992582" y="450272"/>
                </a:cubicBezTo>
                <a:cubicBezTo>
                  <a:pt x="3084368" y="438149"/>
                  <a:pt x="3205595" y="401781"/>
                  <a:pt x="3273136" y="481445"/>
                </a:cubicBezTo>
                <a:cubicBezTo>
                  <a:pt x="3340677" y="561109"/>
                  <a:pt x="3427268" y="855518"/>
                  <a:pt x="3397827" y="928254"/>
                </a:cubicBezTo>
                <a:cubicBezTo>
                  <a:pt x="3368386" y="1000990"/>
                  <a:pt x="3094759" y="964622"/>
                  <a:pt x="3096491" y="917863"/>
                </a:cubicBezTo>
                <a:cubicBezTo>
                  <a:pt x="3098223" y="871104"/>
                  <a:pt x="3318164" y="642504"/>
                  <a:pt x="3408218" y="647699"/>
                </a:cubicBezTo>
                <a:cubicBezTo>
                  <a:pt x="3498272" y="652894"/>
                  <a:pt x="3603914" y="858981"/>
                  <a:pt x="3636818" y="949036"/>
                </a:cubicBezTo>
                <a:cubicBezTo>
                  <a:pt x="3669722" y="1039091"/>
                  <a:pt x="3626427" y="1177636"/>
                  <a:pt x="3605645" y="1188027"/>
                </a:cubicBezTo>
                <a:cubicBezTo>
                  <a:pt x="3584863" y="1198418"/>
                  <a:pt x="3496541" y="1059872"/>
                  <a:pt x="3512127" y="1011381"/>
                </a:cubicBezTo>
                <a:cubicBezTo>
                  <a:pt x="3527713" y="962890"/>
                  <a:pt x="3628160" y="878031"/>
                  <a:pt x="3699164" y="897081"/>
                </a:cubicBezTo>
                <a:cubicBezTo>
                  <a:pt x="3770169" y="916131"/>
                  <a:pt x="3913909" y="1080654"/>
                  <a:pt x="3938154" y="1125681"/>
                </a:cubicBezTo>
                <a:cubicBezTo>
                  <a:pt x="3962399" y="1170708"/>
                  <a:pt x="3851563" y="1198418"/>
                  <a:pt x="3844636" y="1167245"/>
                </a:cubicBezTo>
                <a:cubicBezTo>
                  <a:pt x="3837709" y="1136072"/>
                  <a:pt x="3882736" y="985404"/>
                  <a:pt x="3896591" y="938645"/>
                </a:cubicBezTo>
                <a:cubicBezTo>
                  <a:pt x="3910446" y="891886"/>
                  <a:pt x="3919105" y="889288"/>
                  <a:pt x="3927764" y="886690"/>
                </a:cubicBezTo>
              </a:path>
            </a:pathLst>
          </a:cu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201141" y="5193722"/>
            <a:ext cx="3638550" cy="1153392"/>
          </a:xfrm>
          <a:custGeom>
            <a:avLst/>
            <a:gdLst>
              <a:gd name="connsiteX0" fmla="*/ 22514 w 3638550"/>
              <a:gd name="connsiteY0" fmla="*/ 375805 h 1153392"/>
              <a:gd name="connsiteX1" fmla="*/ 53686 w 3638550"/>
              <a:gd name="connsiteY1" fmla="*/ 427760 h 1153392"/>
              <a:gd name="connsiteX2" fmla="*/ 344632 w 3638550"/>
              <a:gd name="connsiteY2" fmla="*/ 438151 h 1153392"/>
              <a:gd name="connsiteX3" fmla="*/ 552450 w 3638550"/>
              <a:gd name="connsiteY3" fmla="*/ 261505 h 1153392"/>
              <a:gd name="connsiteX4" fmla="*/ 542059 w 3638550"/>
              <a:gd name="connsiteY4" fmla="*/ 147205 h 1153392"/>
              <a:gd name="connsiteX5" fmla="*/ 406977 w 3638550"/>
              <a:gd name="connsiteY5" fmla="*/ 188769 h 1153392"/>
              <a:gd name="connsiteX6" fmla="*/ 282286 w 3638550"/>
              <a:gd name="connsiteY6" fmla="*/ 427760 h 1153392"/>
              <a:gd name="connsiteX7" fmla="*/ 375804 w 3638550"/>
              <a:gd name="connsiteY7" fmla="*/ 625187 h 1153392"/>
              <a:gd name="connsiteX8" fmla="*/ 760268 w 3638550"/>
              <a:gd name="connsiteY8" fmla="*/ 479714 h 1153392"/>
              <a:gd name="connsiteX9" fmla="*/ 833004 w 3638550"/>
              <a:gd name="connsiteY9" fmla="*/ 282287 h 1153392"/>
              <a:gd name="connsiteX10" fmla="*/ 718704 w 3638550"/>
              <a:gd name="connsiteY10" fmla="*/ 261505 h 1153392"/>
              <a:gd name="connsiteX11" fmla="*/ 604404 w 3638550"/>
              <a:gd name="connsiteY11" fmla="*/ 573233 h 1153392"/>
              <a:gd name="connsiteX12" fmla="*/ 666750 w 3638550"/>
              <a:gd name="connsiteY12" fmla="*/ 781051 h 1153392"/>
              <a:gd name="connsiteX13" fmla="*/ 1290204 w 3638550"/>
              <a:gd name="connsiteY13" fmla="*/ 417369 h 1153392"/>
              <a:gd name="connsiteX14" fmla="*/ 1290204 w 3638550"/>
              <a:gd name="connsiteY14" fmla="*/ 261505 h 1153392"/>
              <a:gd name="connsiteX15" fmla="*/ 1113559 w 3638550"/>
              <a:gd name="connsiteY15" fmla="*/ 323851 h 1153392"/>
              <a:gd name="connsiteX16" fmla="*/ 968086 w 3638550"/>
              <a:gd name="connsiteY16" fmla="*/ 812223 h 1153392"/>
              <a:gd name="connsiteX17" fmla="*/ 1113559 w 3638550"/>
              <a:gd name="connsiteY17" fmla="*/ 999260 h 1153392"/>
              <a:gd name="connsiteX18" fmla="*/ 1362941 w 3638550"/>
              <a:gd name="connsiteY18" fmla="*/ 1009651 h 1153392"/>
              <a:gd name="connsiteX19" fmla="*/ 1643495 w 3638550"/>
              <a:gd name="connsiteY19" fmla="*/ 645969 h 1153392"/>
              <a:gd name="connsiteX20" fmla="*/ 1705841 w 3638550"/>
              <a:gd name="connsiteY20" fmla="*/ 386196 h 1153392"/>
              <a:gd name="connsiteX21" fmla="*/ 1549977 w 3638550"/>
              <a:gd name="connsiteY21" fmla="*/ 375805 h 1153392"/>
              <a:gd name="connsiteX22" fmla="*/ 1456459 w 3638550"/>
              <a:gd name="connsiteY22" fmla="*/ 801833 h 1153392"/>
              <a:gd name="connsiteX23" fmla="*/ 1674668 w 3638550"/>
              <a:gd name="connsiteY23" fmla="*/ 1123951 h 1153392"/>
              <a:gd name="connsiteX24" fmla="*/ 2038350 w 3638550"/>
              <a:gd name="connsiteY24" fmla="*/ 978478 h 1153392"/>
              <a:gd name="connsiteX25" fmla="*/ 2194214 w 3638550"/>
              <a:gd name="connsiteY25" fmla="*/ 583623 h 1153392"/>
              <a:gd name="connsiteX26" fmla="*/ 2142259 w 3638550"/>
              <a:gd name="connsiteY26" fmla="*/ 427760 h 1153392"/>
              <a:gd name="connsiteX27" fmla="*/ 2007177 w 3638550"/>
              <a:gd name="connsiteY27" fmla="*/ 479714 h 1153392"/>
              <a:gd name="connsiteX28" fmla="*/ 1976004 w 3638550"/>
              <a:gd name="connsiteY28" fmla="*/ 822614 h 1153392"/>
              <a:gd name="connsiteX29" fmla="*/ 2121477 w 3638550"/>
              <a:gd name="connsiteY29" fmla="*/ 1030433 h 1153392"/>
              <a:gd name="connsiteX30" fmla="*/ 2360468 w 3638550"/>
              <a:gd name="connsiteY30" fmla="*/ 1009651 h 1153392"/>
              <a:gd name="connsiteX31" fmla="*/ 2609850 w 3638550"/>
              <a:gd name="connsiteY31" fmla="*/ 542060 h 1153392"/>
              <a:gd name="connsiteX32" fmla="*/ 2495550 w 3638550"/>
              <a:gd name="connsiteY32" fmla="*/ 344633 h 1153392"/>
              <a:gd name="connsiteX33" fmla="*/ 2412423 w 3638550"/>
              <a:gd name="connsiteY33" fmla="*/ 562842 h 1153392"/>
              <a:gd name="connsiteX34" fmla="*/ 2609850 w 3638550"/>
              <a:gd name="connsiteY34" fmla="*/ 884960 h 1153392"/>
              <a:gd name="connsiteX35" fmla="*/ 2931968 w 3638550"/>
              <a:gd name="connsiteY35" fmla="*/ 781051 h 1153392"/>
              <a:gd name="connsiteX36" fmla="*/ 3046268 w 3638550"/>
              <a:gd name="connsiteY36" fmla="*/ 386196 h 1153392"/>
              <a:gd name="connsiteX37" fmla="*/ 2931968 w 3638550"/>
              <a:gd name="connsiteY37" fmla="*/ 147205 h 1153392"/>
              <a:gd name="connsiteX38" fmla="*/ 2807277 w 3638550"/>
              <a:gd name="connsiteY38" fmla="*/ 313460 h 1153392"/>
              <a:gd name="connsiteX39" fmla="*/ 3098223 w 3638550"/>
              <a:gd name="connsiteY39" fmla="*/ 594014 h 1153392"/>
              <a:gd name="connsiteX40" fmla="*/ 3285259 w 3638550"/>
              <a:gd name="connsiteY40" fmla="*/ 500496 h 1153392"/>
              <a:gd name="connsiteX41" fmla="*/ 3347604 w 3638550"/>
              <a:gd name="connsiteY41" fmla="*/ 199160 h 1153392"/>
              <a:gd name="connsiteX42" fmla="*/ 3222914 w 3638550"/>
              <a:gd name="connsiteY42" fmla="*/ 12123 h 1153392"/>
              <a:gd name="connsiteX43" fmla="*/ 3160568 w 3638550"/>
              <a:gd name="connsiteY43" fmla="*/ 126423 h 1153392"/>
              <a:gd name="connsiteX44" fmla="*/ 3347604 w 3638550"/>
              <a:gd name="connsiteY44" fmla="*/ 240723 h 1153392"/>
              <a:gd name="connsiteX45" fmla="*/ 3534641 w 3638550"/>
              <a:gd name="connsiteY45" fmla="*/ 199160 h 1153392"/>
              <a:gd name="connsiteX46" fmla="*/ 3638550 w 3638550"/>
              <a:gd name="connsiteY46" fmla="*/ 157596 h 115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638550" h="1153392">
                <a:moveTo>
                  <a:pt x="22514" y="375805"/>
                </a:moveTo>
                <a:cubicBezTo>
                  <a:pt x="11257" y="396587"/>
                  <a:pt x="0" y="417369"/>
                  <a:pt x="53686" y="427760"/>
                </a:cubicBezTo>
                <a:cubicBezTo>
                  <a:pt x="107372" y="438151"/>
                  <a:pt x="261505" y="465860"/>
                  <a:pt x="344632" y="438151"/>
                </a:cubicBezTo>
                <a:cubicBezTo>
                  <a:pt x="427759" y="410442"/>
                  <a:pt x="519546" y="309996"/>
                  <a:pt x="552450" y="261505"/>
                </a:cubicBezTo>
                <a:cubicBezTo>
                  <a:pt x="585355" y="213014"/>
                  <a:pt x="566304" y="159328"/>
                  <a:pt x="542059" y="147205"/>
                </a:cubicBezTo>
                <a:cubicBezTo>
                  <a:pt x="517814" y="135082"/>
                  <a:pt x="450272" y="142010"/>
                  <a:pt x="406977" y="188769"/>
                </a:cubicBezTo>
                <a:cubicBezTo>
                  <a:pt x="363682" y="235528"/>
                  <a:pt x="287481" y="355024"/>
                  <a:pt x="282286" y="427760"/>
                </a:cubicBezTo>
                <a:cubicBezTo>
                  <a:pt x="277091" y="500496"/>
                  <a:pt x="296140" y="616528"/>
                  <a:pt x="375804" y="625187"/>
                </a:cubicBezTo>
                <a:cubicBezTo>
                  <a:pt x="455468" y="633846"/>
                  <a:pt x="684068" y="536864"/>
                  <a:pt x="760268" y="479714"/>
                </a:cubicBezTo>
                <a:cubicBezTo>
                  <a:pt x="836468" y="422564"/>
                  <a:pt x="839931" y="318655"/>
                  <a:pt x="833004" y="282287"/>
                </a:cubicBezTo>
                <a:cubicBezTo>
                  <a:pt x="826077" y="245919"/>
                  <a:pt x="756804" y="213014"/>
                  <a:pt x="718704" y="261505"/>
                </a:cubicBezTo>
                <a:cubicBezTo>
                  <a:pt x="680604" y="309996"/>
                  <a:pt x="613063" y="486642"/>
                  <a:pt x="604404" y="573233"/>
                </a:cubicBezTo>
                <a:cubicBezTo>
                  <a:pt x="595745" y="659824"/>
                  <a:pt x="552450" y="807028"/>
                  <a:pt x="666750" y="781051"/>
                </a:cubicBezTo>
                <a:cubicBezTo>
                  <a:pt x="781050" y="755074"/>
                  <a:pt x="1186295" y="503960"/>
                  <a:pt x="1290204" y="417369"/>
                </a:cubicBezTo>
                <a:cubicBezTo>
                  <a:pt x="1394113" y="330778"/>
                  <a:pt x="1319645" y="277091"/>
                  <a:pt x="1290204" y="261505"/>
                </a:cubicBezTo>
                <a:cubicBezTo>
                  <a:pt x="1260763" y="245919"/>
                  <a:pt x="1167245" y="232065"/>
                  <a:pt x="1113559" y="323851"/>
                </a:cubicBezTo>
                <a:cubicBezTo>
                  <a:pt x="1059873" y="415637"/>
                  <a:pt x="968086" y="699655"/>
                  <a:pt x="968086" y="812223"/>
                </a:cubicBezTo>
                <a:cubicBezTo>
                  <a:pt x="968086" y="924791"/>
                  <a:pt x="1047750" y="966355"/>
                  <a:pt x="1113559" y="999260"/>
                </a:cubicBezTo>
                <a:cubicBezTo>
                  <a:pt x="1179368" y="1032165"/>
                  <a:pt x="1274618" y="1068533"/>
                  <a:pt x="1362941" y="1009651"/>
                </a:cubicBezTo>
                <a:cubicBezTo>
                  <a:pt x="1451264" y="950769"/>
                  <a:pt x="1586345" y="749878"/>
                  <a:pt x="1643495" y="645969"/>
                </a:cubicBezTo>
                <a:cubicBezTo>
                  <a:pt x="1700645" y="542060"/>
                  <a:pt x="1721427" y="431223"/>
                  <a:pt x="1705841" y="386196"/>
                </a:cubicBezTo>
                <a:cubicBezTo>
                  <a:pt x="1690255" y="341169"/>
                  <a:pt x="1591541" y="306532"/>
                  <a:pt x="1549977" y="375805"/>
                </a:cubicBezTo>
                <a:cubicBezTo>
                  <a:pt x="1508413" y="445078"/>
                  <a:pt x="1435677" y="677142"/>
                  <a:pt x="1456459" y="801833"/>
                </a:cubicBezTo>
                <a:cubicBezTo>
                  <a:pt x="1477241" y="926524"/>
                  <a:pt x="1577686" y="1094510"/>
                  <a:pt x="1674668" y="1123951"/>
                </a:cubicBezTo>
                <a:cubicBezTo>
                  <a:pt x="1771650" y="1153392"/>
                  <a:pt x="1951759" y="1068533"/>
                  <a:pt x="2038350" y="978478"/>
                </a:cubicBezTo>
                <a:cubicBezTo>
                  <a:pt x="2124941" y="888423"/>
                  <a:pt x="2176896" y="675409"/>
                  <a:pt x="2194214" y="583623"/>
                </a:cubicBezTo>
                <a:cubicBezTo>
                  <a:pt x="2211532" y="491837"/>
                  <a:pt x="2173432" y="445078"/>
                  <a:pt x="2142259" y="427760"/>
                </a:cubicBezTo>
                <a:cubicBezTo>
                  <a:pt x="2111086" y="410442"/>
                  <a:pt x="2034886" y="413905"/>
                  <a:pt x="2007177" y="479714"/>
                </a:cubicBezTo>
                <a:cubicBezTo>
                  <a:pt x="1979468" y="545523"/>
                  <a:pt x="1956954" y="730828"/>
                  <a:pt x="1976004" y="822614"/>
                </a:cubicBezTo>
                <a:cubicBezTo>
                  <a:pt x="1995054" y="914400"/>
                  <a:pt x="2057400" y="999260"/>
                  <a:pt x="2121477" y="1030433"/>
                </a:cubicBezTo>
                <a:cubicBezTo>
                  <a:pt x="2185554" y="1061606"/>
                  <a:pt x="2279073" y="1091046"/>
                  <a:pt x="2360468" y="1009651"/>
                </a:cubicBezTo>
                <a:cubicBezTo>
                  <a:pt x="2441863" y="928256"/>
                  <a:pt x="2587336" y="652896"/>
                  <a:pt x="2609850" y="542060"/>
                </a:cubicBezTo>
                <a:cubicBezTo>
                  <a:pt x="2632364" y="431224"/>
                  <a:pt x="2528455" y="341169"/>
                  <a:pt x="2495550" y="344633"/>
                </a:cubicBezTo>
                <a:cubicBezTo>
                  <a:pt x="2462645" y="348097"/>
                  <a:pt x="2393373" y="472787"/>
                  <a:pt x="2412423" y="562842"/>
                </a:cubicBezTo>
                <a:cubicBezTo>
                  <a:pt x="2431473" y="652897"/>
                  <a:pt x="2523259" y="848592"/>
                  <a:pt x="2609850" y="884960"/>
                </a:cubicBezTo>
                <a:cubicBezTo>
                  <a:pt x="2696441" y="921328"/>
                  <a:pt x="2859232" y="864178"/>
                  <a:pt x="2931968" y="781051"/>
                </a:cubicBezTo>
                <a:cubicBezTo>
                  <a:pt x="3004704" y="697924"/>
                  <a:pt x="3046268" y="491837"/>
                  <a:pt x="3046268" y="386196"/>
                </a:cubicBezTo>
                <a:cubicBezTo>
                  <a:pt x="3046268" y="280555"/>
                  <a:pt x="2971800" y="159328"/>
                  <a:pt x="2931968" y="147205"/>
                </a:cubicBezTo>
                <a:cubicBezTo>
                  <a:pt x="2892136" y="135082"/>
                  <a:pt x="2779568" y="238992"/>
                  <a:pt x="2807277" y="313460"/>
                </a:cubicBezTo>
                <a:cubicBezTo>
                  <a:pt x="2834986" y="387928"/>
                  <a:pt x="3018559" y="562841"/>
                  <a:pt x="3098223" y="594014"/>
                </a:cubicBezTo>
                <a:cubicBezTo>
                  <a:pt x="3177887" y="625187"/>
                  <a:pt x="3243695" y="566305"/>
                  <a:pt x="3285259" y="500496"/>
                </a:cubicBezTo>
                <a:cubicBezTo>
                  <a:pt x="3326823" y="434687"/>
                  <a:pt x="3357995" y="280555"/>
                  <a:pt x="3347604" y="199160"/>
                </a:cubicBezTo>
                <a:cubicBezTo>
                  <a:pt x="3337213" y="117765"/>
                  <a:pt x="3254087" y="24246"/>
                  <a:pt x="3222914" y="12123"/>
                </a:cubicBezTo>
                <a:cubicBezTo>
                  <a:pt x="3191741" y="0"/>
                  <a:pt x="3139786" y="88323"/>
                  <a:pt x="3160568" y="126423"/>
                </a:cubicBezTo>
                <a:cubicBezTo>
                  <a:pt x="3181350" y="164523"/>
                  <a:pt x="3285259" y="228600"/>
                  <a:pt x="3347604" y="240723"/>
                </a:cubicBezTo>
                <a:cubicBezTo>
                  <a:pt x="3409949" y="252846"/>
                  <a:pt x="3486150" y="213014"/>
                  <a:pt x="3534641" y="199160"/>
                </a:cubicBezTo>
                <a:cubicBezTo>
                  <a:pt x="3583132" y="185306"/>
                  <a:pt x="3610841" y="171451"/>
                  <a:pt x="3638550" y="157596"/>
                </a:cubicBezTo>
              </a:path>
            </a:pathLst>
          </a:cu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Артикуляционные упражнения для постановки звука «Л»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Каждое упражнение выполняйте перед зеркалом.</a:t>
            </a:r>
          </a:p>
          <a:p>
            <a:pPr>
              <a:buNone/>
            </a:pPr>
            <a:r>
              <a:rPr lang="ru-RU" dirty="0" smtClean="0"/>
              <a:t>Движения проводите  неторопливо, ритмично, чётко.</a:t>
            </a:r>
          </a:p>
          <a:p>
            <a:pPr>
              <a:buNone/>
            </a:pPr>
            <a:r>
              <a:rPr lang="ru-RU" dirty="0" smtClean="0"/>
              <a:t>Чаще сравнивайте образец (действия взрослого) с рабочим вариантом(действиями ребёнка).</a:t>
            </a:r>
          </a:p>
          <a:p>
            <a:pPr>
              <a:buNone/>
            </a:pPr>
            <a:r>
              <a:rPr lang="ru-RU" dirty="0" smtClean="0"/>
              <a:t>Выполняя упражнения для языка, используйте ладонь своей руки и руку ребёнка, имитируя движения языка.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песенки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864096"/>
          </a:xfrm>
        </p:spPr>
        <p:txBody>
          <a:bodyPr/>
          <a:lstStyle/>
          <a:p>
            <a:pPr marL="0" indent="177800">
              <a:buNone/>
            </a:pPr>
            <a:r>
              <a:rPr lang="ru-RU" dirty="0" smtClean="0"/>
              <a:t>Лягушка плывёт по волнам и поёт песенки…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83568" y="1628800"/>
            <a:ext cx="7675884" cy="500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Автоматизация  звука</a:t>
            </a:r>
            <a:br>
              <a:rPr lang="ru-RU" dirty="0" smtClean="0"/>
            </a:br>
            <a:r>
              <a:rPr lang="ru-RU" dirty="0" smtClean="0"/>
              <a:t>  в  словах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77800">
              <a:buNone/>
            </a:pPr>
            <a:r>
              <a:rPr lang="ru-RU" dirty="0" smtClean="0"/>
              <a:t>Назовите картинки, в названии</a:t>
            </a:r>
          </a:p>
          <a:p>
            <a:pPr marL="0" indent="177800">
              <a:buNone/>
            </a:pPr>
            <a:r>
              <a:rPr lang="ru-RU" dirty="0" smtClean="0"/>
              <a:t>которых есть звук «Л».</a:t>
            </a:r>
          </a:p>
          <a:p>
            <a:pPr marL="0" indent="177800">
              <a:buNone/>
            </a:pPr>
            <a:r>
              <a:rPr lang="ru-RU" dirty="0" smtClean="0"/>
              <a:t> Что лишнее?</a:t>
            </a:r>
          </a:p>
          <a:p>
            <a:pPr marL="0" indent="177800">
              <a:buNone/>
            </a:pP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695" y="0"/>
            <a:ext cx="233930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733256"/>
            <a:ext cx="17684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46697"/>
            <a:ext cx="2627337" cy="191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 descr="D:\Логопедия\Картинки\Январь 2011\11949850521159759855utensile_sega_architetto_01.svg.hi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510803" y="3313733"/>
            <a:ext cx="1266677" cy="1353195"/>
          </a:xfrm>
          <a:prstGeom prst="rect">
            <a:avLst/>
          </a:prstGeom>
          <a:noFill/>
        </p:spPr>
      </p:pic>
      <p:pic>
        <p:nvPicPr>
          <p:cNvPr id="5129" name="Picture 9" descr="D:\Логопедия\Картинки\Январь 2011\e9553b652f9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6256" y="2996952"/>
            <a:ext cx="1872208" cy="2259918"/>
          </a:xfrm>
          <a:prstGeom prst="rect">
            <a:avLst/>
          </a:prstGeom>
          <a:noFill/>
        </p:spPr>
      </p:pic>
      <p:pic>
        <p:nvPicPr>
          <p:cNvPr id="5130" name="Picture 10" descr="D:\Логопедия\Картинки\Картотеки\30661d94403a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700341">
            <a:off x="5955404" y="2264848"/>
            <a:ext cx="290473" cy="1351165"/>
          </a:xfrm>
          <a:prstGeom prst="rect">
            <a:avLst/>
          </a:prstGeom>
          <a:noFill/>
        </p:spPr>
      </p:pic>
      <p:pic>
        <p:nvPicPr>
          <p:cNvPr id="1027" name="Picture 3" descr="D:\Логопедия\Картинки\Картинки 2010\Пусто 4\1268184145_rybka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877780"/>
            <a:ext cx="1584176" cy="198022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5" y="188640"/>
            <a:ext cx="1440160" cy="144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ru-RU" dirty="0" smtClean="0"/>
              <a:t>Что спряталось?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547664" y="847725"/>
            <a:ext cx="5800725" cy="6010275"/>
            <a:chOff x="3343275" y="847725"/>
            <a:chExt cx="5800725" cy="60102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3275" y="847725"/>
              <a:ext cx="5800725" cy="60102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Группа 8"/>
            <p:cNvGrpSpPr/>
            <p:nvPr/>
          </p:nvGrpSpPr>
          <p:grpSpPr>
            <a:xfrm>
              <a:off x="3491880" y="1418506"/>
              <a:ext cx="5652120" cy="5439494"/>
              <a:chOff x="3491880" y="1418506"/>
              <a:chExt cx="5652120" cy="5439494"/>
            </a:xfrm>
          </p:grpSpPr>
          <p:pic>
            <p:nvPicPr>
              <p:cNvPr id="2051" name="Picture 3" descr="D:\Логопедия\Картинки\Картинки Раскраски\11_2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 rot="18182368">
                <a:off x="5777500" y="1747338"/>
                <a:ext cx="2842440" cy="21847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2" name="Picture 4" descr="D:\Логопедия\Картинки\Картинки Раскраски\9_10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6001"/>
              <a:stretch>
                <a:fillRect/>
              </a:stretch>
            </p:blipFill>
            <p:spPr bwMode="auto">
              <a:xfrm>
                <a:off x="5364088" y="4305300"/>
                <a:ext cx="2376264" cy="2552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3" name="Picture 5" descr="D:\Логопедия\Картинки\Картинки Раскраски\3_9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91880" y="1988840"/>
                <a:ext cx="2376264" cy="3192476"/>
              </a:xfrm>
              <a:prstGeom prst="rect">
                <a:avLst/>
              </a:prstGeom>
              <a:noFill/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0000"/>
              </a:blip>
              <a:srcRect l="22446" t="5551" r="26902" b="8334"/>
              <a:stretch>
                <a:fillRect/>
              </a:stretch>
            </p:blipFill>
            <p:spPr bwMode="auto">
              <a:xfrm>
                <a:off x="7847856" y="2924944"/>
                <a:ext cx="1296144" cy="2232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Автоматизация   звука </a:t>
            </a:r>
            <a:br>
              <a:rPr lang="ru-RU" dirty="0" smtClean="0"/>
            </a:br>
            <a:r>
              <a:rPr lang="ru-RU" dirty="0" smtClean="0"/>
              <a:t> в  словосочетаниях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«Жадина» </a:t>
            </a:r>
            <a:br>
              <a:rPr lang="ru-RU" dirty="0" smtClean="0"/>
            </a:br>
            <a:r>
              <a:rPr lang="ru-RU" sz="2700" dirty="0" smtClean="0">
                <a:solidFill>
                  <a:sysClr val="windowText" lastClr="000000"/>
                </a:solidFill>
              </a:rPr>
              <a:t>Словосочетания</a:t>
            </a:r>
            <a:endParaRPr lang="ru-RU" sz="2700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864096"/>
          </a:xfrm>
        </p:spPr>
        <p:txBody>
          <a:bodyPr/>
          <a:lstStyle/>
          <a:p>
            <a:pPr marL="0" indent="177800">
              <a:buNone/>
            </a:pPr>
            <a:r>
              <a:rPr lang="ru-RU" dirty="0" smtClean="0"/>
              <a:t>Скажи про картинки: «Это мой…, моя, мои…»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301208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157192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5088" y="5157192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4941168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484784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780928"/>
            <a:ext cx="167736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356992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484784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«Какой, какая, какое» </a:t>
            </a:r>
            <a:br>
              <a:rPr lang="ru-RU" dirty="0" smtClean="0"/>
            </a:br>
            <a:r>
              <a:rPr lang="ru-RU" sz="2700" dirty="0" smtClean="0">
                <a:solidFill>
                  <a:sysClr val="windowText" lastClr="000000"/>
                </a:solidFill>
              </a:rPr>
              <a:t>Словосочетания</a:t>
            </a:r>
            <a:endParaRPr lang="ru-RU" sz="2700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 descr="http://im5-tub-ru.yandex.net/i?id=35487409-37-72&amp;n=21"/>
          <p:cNvPicPr/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51520" y="1124744"/>
            <a:ext cx="360039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210192120-70-72&amp;n=21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132856"/>
            <a:ext cx="2732931" cy="18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http://murzim.ru/uploads/posts/2010-12/1291847211_image077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077072"/>
            <a:ext cx="3528392" cy="2222340"/>
          </a:xfrm>
          <a:prstGeom prst="rect">
            <a:avLst/>
          </a:prstGeom>
          <a:noFill/>
        </p:spPr>
      </p:pic>
      <p:pic>
        <p:nvPicPr>
          <p:cNvPr id="70660" name="Picture 4" descr="http://im6-tub-ru.yandex.net/i?id=559501075-7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93096"/>
            <a:ext cx="2880320" cy="2160240"/>
          </a:xfrm>
          <a:prstGeom prst="rect">
            <a:avLst/>
          </a:prstGeom>
          <a:noFill/>
        </p:spPr>
      </p:pic>
      <p:pic>
        <p:nvPicPr>
          <p:cNvPr id="70662" name="Picture 6" descr="http://im7-tub-ru.yandex.net/i?id=79616732-65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0080" b="24401"/>
          <a:stretch>
            <a:fillRect/>
          </a:stretch>
        </p:blipFill>
        <p:spPr bwMode="auto">
          <a:xfrm>
            <a:off x="6588224" y="1196752"/>
            <a:ext cx="2160240" cy="1878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Автоматизация   звуков</a:t>
            </a:r>
            <a:br>
              <a:rPr lang="ru-RU" dirty="0" smtClean="0"/>
            </a:br>
            <a:r>
              <a:rPr lang="ru-RU" dirty="0" smtClean="0"/>
              <a:t>в  предложениях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err="1" smtClean="0"/>
              <a:t>чистоговорки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43528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Ла-ла-ла</a:t>
            </a:r>
            <a:r>
              <a:rPr lang="ru-RU" dirty="0" smtClean="0"/>
              <a:t> – лопата и пила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dirty="0" err="1" smtClean="0"/>
              <a:t>Лы-лы-лы</a:t>
            </a:r>
            <a:r>
              <a:rPr lang="ru-RU" dirty="0" smtClean="0"/>
              <a:t> – новые столы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dirty="0" err="1" smtClean="0"/>
              <a:t>Лы-лы-лы</a:t>
            </a:r>
            <a:r>
              <a:rPr lang="ru-RU" dirty="0" smtClean="0"/>
              <a:t> – мы забьём голы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dirty="0" err="1" smtClean="0"/>
              <a:t>Ла-ла-ла</a:t>
            </a:r>
            <a:r>
              <a:rPr lang="ru-RU" dirty="0" smtClean="0"/>
              <a:t> – высокая скала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dirty="0" smtClean="0"/>
              <a:t>Лат-лат-лат – голубой халат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dirty="0" err="1" smtClean="0"/>
              <a:t>Ула-ула-ула</a:t>
            </a:r>
            <a:r>
              <a:rPr lang="ru-RU" dirty="0" smtClean="0"/>
              <a:t> – зубастая акула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615450"/>
            <a:ext cx="1008112" cy="93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620688"/>
            <a:ext cx="1259632" cy="117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077072"/>
            <a:ext cx="1224136" cy="110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700808"/>
            <a:ext cx="106117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772816"/>
            <a:ext cx="106117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420888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14096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20272" y="4941168"/>
            <a:ext cx="1440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произносить  </a:t>
            </a:r>
            <a:r>
              <a:rPr lang="ru-RU" dirty="0" err="1" smtClean="0"/>
              <a:t>чистоговорки</a:t>
            </a:r>
            <a:endParaRPr lang="ru-RU" dirty="0"/>
          </a:p>
        </p:txBody>
      </p:sp>
      <p:pic>
        <p:nvPicPr>
          <p:cNvPr id="2050" name="Picture 2" descr="http://img0.liveinternet.ru/images/attach/c/4/82/248/82248304_14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755576" y="794354"/>
            <a:ext cx="1800200" cy="2859142"/>
          </a:xfrm>
          <a:prstGeom prst="rect">
            <a:avLst/>
          </a:prstGeom>
          <a:noFill/>
        </p:spPr>
      </p:pic>
      <p:pic>
        <p:nvPicPr>
          <p:cNvPr id="7" name="Picture 2" descr="http://img0.liveinternet.ru/images/attach/c/4/82/248/82248304_14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547664" y="3717032"/>
            <a:ext cx="1872208" cy="2973507"/>
          </a:xfrm>
          <a:prstGeom prst="rect">
            <a:avLst/>
          </a:prstGeom>
          <a:noFill/>
        </p:spPr>
      </p:pic>
      <p:pic>
        <p:nvPicPr>
          <p:cNvPr id="8" name="Picture 2" descr="http://img0.liveinternet.ru/images/attach/c/4/82/248/82248304_14.jp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436096" y="3861047"/>
            <a:ext cx="1800200" cy="2965035"/>
          </a:xfrm>
          <a:prstGeom prst="rect">
            <a:avLst/>
          </a:prstGeom>
          <a:noFill/>
        </p:spPr>
      </p:pic>
      <p:pic>
        <p:nvPicPr>
          <p:cNvPr id="9" name="Picture 2" descr="http://img0.liveinternet.ru/images/attach/c/4/82/248/82248304_14.jpg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6444208" y="968021"/>
            <a:ext cx="1800200" cy="2965035"/>
          </a:xfrm>
          <a:prstGeom prst="rect">
            <a:avLst/>
          </a:prstGeom>
          <a:noFill/>
        </p:spPr>
      </p:pic>
      <p:pic>
        <p:nvPicPr>
          <p:cNvPr id="10" name="Picture 2" descr="http://img0.liveinternet.ru/images/attach/c/4/82/248/82248304_14.jpg"/>
          <p:cNvPicPr>
            <a:picLocks noChangeAspect="1" noChangeArrowheads="1"/>
          </p:cNvPicPr>
          <p:nvPr/>
        </p:nvPicPr>
        <p:blipFill>
          <a:blip r:embed="rId6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563888" y="908720"/>
            <a:ext cx="1872208" cy="308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Самомассаж язычка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Покусали кончик язычка</a:t>
            </a:r>
          </a:p>
          <a:p>
            <a:r>
              <a:rPr lang="ru-RU" dirty="0" smtClean="0"/>
              <a:t>Покусали спинку язычка</a:t>
            </a:r>
          </a:p>
          <a:p>
            <a:r>
              <a:rPr lang="ru-RU" dirty="0" smtClean="0"/>
              <a:t>Жуём один бочок, как жвачку…</a:t>
            </a:r>
          </a:p>
          <a:p>
            <a:r>
              <a:rPr lang="ru-RU" dirty="0" smtClean="0"/>
              <a:t>Жуём другой бочок язычка как жвачку.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221088"/>
            <a:ext cx="212718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37CB784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980728"/>
            <a:ext cx="23622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предложения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Лада купила ландыши.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У Володи пила.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Мила надела голубой халат.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Ласточка свила гнездо.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Лада вымыла ладони мылом.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Володя катается на лыжах.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620688"/>
            <a:ext cx="12885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348880"/>
            <a:ext cx="14401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412776"/>
            <a:ext cx="14401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429000"/>
            <a:ext cx="15121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4437112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5157192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стихи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Болонка лайку удивила:</a:t>
            </a:r>
          </a:p>
          <a:p>
            <a:pPr>
              <a:buNone/>
            </a:pPr>
            <a:r>
              <a:rPr lang="ru-RU" sz="2800" dirty="0" smtClean="0"/>
              <a:t>Надела платье, белый бант.</a:t>
            </a:r>
          </a:p>
          <a:p>
            <a:pPr>
              <a:buNone/>
            </a:pPr>
            <a:r>
              <a:rPr lang="ru-RU" sz="2800" dirty="0" smtClean="0"/>
              <a:t>Сказала: «У меня талант:</a:t>
            </a:r>
          </a:p>
          <a:p>
            <a:pPr>
              <a:buNone/>
            </a:pPr>
            <a:r>
              <a:rPr lang="ru-RU" sz="2800" dirty="0" smtClean="0"/>
              <a:t>Могу я лаять, петь, скакать,</a:t>
            </a:r>
          </a:p>
          <a:p>
            <a:pPr>
              <a:buNone/>
            </a:pPr>
            <a:r>
              <a:rPr lang="ru-RU" sz="2800" dirty="0" smtClean="0"/>
              <a:t>Вальс и ламбаду танцевать».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0"/>
            <a:ext cx="399593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4077072"/>
            <a:ext cx="4762872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Мила вымыла ладони,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Мила сделала салат.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Маме помогала Мила.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Мама Милу похвалила.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48064" y="3356992"/>
            <a:ext cx="28083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/>
          <a:lstStyle/>
          <a:p>
            <a:r>
              <a:rPr lang="ru-RU" dirty="0" smtClean="0"/>
              <a:t>Кол около стола, стол около кола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Маленькая болтунья молоко</a:t>
            </a:r>
          </a:p>
          <a:p>
            <a:pPr>
              <a:buNone/>
            </a:pPr>
            <a:r>
              <a:rPr lang="ru-RU" dirty="0" smtClean="0"/>
              <a:t> болтала , </a:t>
            </a:r>
            <a:r>
              <a:rPr lang="ru-RU" dirty="0" err="1" smtClean="0"/>
              <a:t>болтала</a:t>
            </a:r>
            <a:r>
              <a:rPr lang="ru-RU" dirty="0" smtClean="0"/>
              <a:t>,  да не выболтала.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20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скороговорки</a:t>
            </a:r>
            <a:endParaRPr kumimoji="0" lang="ru-RU" sz="4400" b="1" i="0" u="none" strike="noStrike" kern="1200" cap="all" spc="20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bg1"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9634" name="Picture 2" descr="http://im6-tub-ru.yandex.net/i?id=77818854-69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988840"/>
            <a:ext cx="2793910" cy="1746194"/>
          </a:xfrm>
          <a:prstGeom prst="rect">
            <a:avLst/>
          </a:prstGeom>
          <a:noFill/>
        </p:spPr>
      </p:pic>
      <p:pic>
        <p:nvPicPr>
          <p:cNvPr id="69636" name="Picture 4" descr="http://rusbody.com/forum/attachments/rusbody13732157671596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DE8CA"/>
              </a:clrFrom>
              <a:clrTo>
                <a:srgbClr val="EDE8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67500">
            <a:off x="5547946" y="1155567"/>
            <a:ext cx="2845194" cy="1944216"/>
          </a:xfrm>
          <a:prstGeom prst="rect">
            <a:avLst/>
          </a:prstGeom>
          <a:noFill/>
        </p:spPr>
      </p:pic>
      <p:pic>
        <p:nvPicPr>
          <p:cNvPr id="69640" name="Picture 8" descr="http://im2-tub-ru.yandex.net/i?id=1512235885-66-72&amp;n=21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7313562" y="3861048"/>
            <a:ext cx="1830438" cy="315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r>
              <a:rPr dirty="0" err="1" smtClean="0"/>
              <a:t>ифференциация</a:t>
            </a:r>
            <a:r>
              <a:rPr dirty="0" smtClean="0"/>
              <a:t>   </a:t>
            </a:r>
            <a:r>
              <a:rPr dirty="0" err="1" smtClean="0"/>
              <a:t>звуков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6000" b="1" dirty="0" err="1" smtClean="0">
                <a:solidFill>
                  <a:srgbClr val="0070C0"/>
                </a:solidFill>
              </a:rPr>
              <a:t>Л-Ль</a:t>
            </a:r>
            <a:r>
              <a:rPr lang="ru-RU" sz="6000" b="1" dirty="0" smtClean="0">
                <a:solidFill>
                  <a:srgbClr val="0070C0"/>
                </a:solidFill>
              </a:rPr>
              <a:t>         Л-Й         Л-Р</a:t>
            </a:r>
          </a:p>
          <a:p>
            <a:pPr>
              <a:buFont typeface="Arial" charset="0"/>
              <a:buChar char="•"/>
            </a:pPr>
            <a:r>
              <a:rPr lang="ru-RU" sz="6000" b="1" dirty="0" smtClean="0">
                <a:solidFill>
                  <a:srgbClr val="7030A0"/>
                </a:solidFill>
              </a:rPr>
              <a:t>в слогах: </a:t>
            </a:r>
            <a:r>
              <a:rPr lang="ru-RU" sz="6000" b="1" dirty="0" err="1" smtClean="0">
                <a:solidFill>
                  <a:srgbClr val="7030A0"/>
                </a:solidFill>
              </a:rPr>
              <a:t>ла-ля</a:t>
            </a:r>
            <a:r>
              <a:rPr lang="ru-RU" sz="6000" b="1" dirty="0" smtClean="0">
                <a:solidFill>
                  <a:srgbClr val="7030A0"/>
                </a:solidFill>
              </a:rPr>
              <a:t> и др.</a:t>
            </a:r>
          </a:p>
          <a:p>
            <a:pPr>
              <a:buFont typeface="Arial" charset="0"/>
              <a:buChar char="•"/>
            </a:pPr>
            <a:r>
              <a:rPr lang="ru-RU" sz="6000" b="1" dirty="0" smtClean="0">
                <a:solidFill>
                  <a:srgbClr val="7030A0"/>
                </a:solidFill>
              </a:rPr>
              <a:t>в словах: лак-рак </a:t>
            </a:r>
            <a:r>
              <a:rPr lang="ru-RU" sz="6000" b="1" smtClean="0">
                <a:solidFill>
                  <a:srgbClr val="7030A0"/>
                </a:solidFill>
              </a:rPr>
              <a:t>и др.</a:t>
            </a:r>
            <a:endParaRPr lang="ru-RU" sz="6000" b="1" dirty="0" smtClean="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6000" b="1" dirty="0" smtClean="0">
                <a:solidFill>
                  <a:srgbClr val="7030A0"/>
                </a:solidFill>
              </a:rPr>
              <a:t>в словосочетаниях и предложениях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ru-RU" sz="6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dirty="0" smtClean="0"/>
              <a:t>Лягушка - хоботок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7"/>
            <a:ext cx="8496944" cy="1440160"/>
          </a:xfrm>
        </p:spPr>
        <p:txBody>
          <a:bodyPr>
            <a:normAutofit/>
          </a:bodyPr>
          <a:lstStyle/>
          <a:p>
            <a:pPr marL="0" indent="177800">
              <a:buNone/>
            </a:pPr>
            <a:r>
              <a:rPr lang="ru-RU" sz="2400" dirty="0" smtClean="0"/>
              <a:t>На счёт «раз-два» чередовать упражнение «Лягушка» и упражнение «Хоботок». </a:t>
            </a:r>
            <a:endParaRPr lang="ru-RU" sz="2400" dirty="0"/>
          </a:p>
        </p:txBody>
      </p:sp>
      <p:pic>
        <p:nvPicPr>
          <p:cNvPr id="1026" name="Picture 2" descr="D:\Логопедия\Картинки\Картинки 2010\Слоники и лягшки\835c5a6f4f19t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861048"/>
            <a:ext cx="2808312" cy="2808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1628800"/>
            <a:ext cx="4932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Свои губы прямо к ушкам</a:t>
            </a:r>
            <a:br>
              <a:rPr lang="ru-RU" sz="3200" dirty="0" smtClean="0"/>
            </a:br>
            <a:r>
              <a:rPr lang="ru-RU" sz="3200" dirty="0" smtClean="0"/>
              <a:t> Растяну я как лягушка. </a:t>
            </a:r>
            <a:br>
              <a:rPr lang="ru-RU" sz="3200" dirty="0" smtClean="0"/>
            </a:br>
            <a:r>
              <a:rPr lang="ru-RU" sz="3200" dirty="0" smtClean="0"/>
              <a:t>  А теперь слоненок я,</a:t>
            </a:r>
          </a:p>
          <a:p>
            <a:r>
              <a:rPr lang="ru-RU" sz="3200" dirty="0" smtClean="0"/>
              <a:t>  Хоботок есть у меня.</a:t>
            </a:r>
          </a:p>
        </p:txBody>
      </p:sp>
      <p:pic>
        <p:nvPicPr>
          <p:cNvPr id="6" name="Picture 2" descr="D:\Логопедия\Картинки\Картотеки\1073e5bf4a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45632"/>
            <a:ext cx="2664296" cy="3312368"/>
          </a:xfrm>
          <a:prstGeom prst="rect">
            <a:avLst/>
          </a:prstGeom>
          <a:noFill/>
        </p:spPr>
      </p:pic>
      <p:pic>
        <p:nvPicPr>
          <p:cNvPr id="22530" name="Picture 2" descr="http://im5-tub-ru.yandex.net/i?id=342868738-3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556791"/>
            <a:ext cx="2088232" cy="2074403"/>
          </a:xfrm>
          <a:prstGeom prst="rect">
            <a:avLst/>
          </a:prstGeom>
          <a:noFill/>
        </p:spPr>
      </p:pic>
      <p:pic>
        <p:nvPicPr>
          <p:cNvPr id="22532" name="Picture 4" descr="http://im5-tub-ru.yandex.net/i?id=314874677-0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77630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dirty="0" smtClean="0"/>
              <a:t>лопаточка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568952" cy="3024336"/>
          </a:xfrm>
        </p:spPr>
        <p:txBody>
          <a:bodyPr>
            <a:normAutofit/>
          </a:bodyPr>
          <a:lstStyle/>
          <a:p>
            <a:pPr marL="0" indent="177800">
              <a:buNone/>
            </a:pPr>
            <a:r>
              <a:rPr lang="ru-RU" sz="2400" dirty="0" smtClean="0"/>
              <a:t>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</a:t>
            </a:r>
          </a:p>
          <a:p>
            <a:pPr marL="0" indent="17780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08920"/>
            <a:ext cx="5040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Язык лопаткой положи</a:t>
            </a:r>
          </a:p>
          <a:p>
            <a:r>
              <a:rPr lang="ru-RU" sz="3200" dirty="0" smtClean="0"/>
              <a:t>  И под счет его держи:</a:t>
            </a:r>
          </a:p>
          <a:p>
            <a:r>
              <a:rPr lang="ru-RU" sz="3200" dirty="0" smtClean="0"/>
              <a:t> Раз, два, три, четыре, пять!</a:t>
            </a:r>
          </a:p>
          <a:p>
            <a:r>
              <a:rPr lang="ru-RU" sz="3200" dirty="0" smtClean="0"/>
              <a:t>Язык надо расслаблять!</a:t>
            </a:r>
          </a:p>
        </p:txBody>
      </p:sp>
      <p:pic>
        <p:nvPicPr>
          <p:cNvPr id="2050" name="Picture 2" descr="D:\Логопедия\Картинки\Картинки 2010\Фокус, лопаты, пароход\00076211_b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561769">
            <a:off x="582934" y="3651895"/>
            <a:ext cx="3356992" cy="3356992"/>
          </a:xfrm>
          <a:prstGeom prst="rect">
            <a:avLst/>
          </a:prstGeom>
          <a:noFill/>
        </p:spPr>
      </p:pic>
      <p:pic>
        <p:nvPicPr>
          <p:cNvPr id="21506" name="Picture 2" descr="http://im6-tub-ru.yandex.net/i?id=6632846-3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36912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Накажем язычок, </a:t>
            </a:r>
            <a:r>
              <a:rPr lang="ru-RU" dirty="0" err="1" smtClean="0"/>
              <a:t>дразнилочка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77800">
              <a:buNone/>
            </a:pPr>
            <a:r>
              <a:rPr lang="ru-RU" dirty="0" smtClean="0"/>
              <a:t>Положить широкий язык между</a:t>
            </a:r>
            <a:br>
              <a:rPr lang="ru-RU" dirty="0" smtClean="0"/>
            </a:br>
            <a:r>
              <a:rPr lang="ru-RU" dirty="0" smtClean="0"/>
              <a:t>губами и «пошлёпать» его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пя</a:t>
            </a:r>
            <a:r>
              <a:rPr lang="ru-RU" dirty="0" smtClean="0"/>
              <a:t> – </a:t>
            </a:r>
            <a:r>
              <a:rPr lang="ru-RU" dirty="0" err="1" smtClean="0"/>
              <a:t>пя</a:t>
            </a:r>
            <a:r>
              <a:rPr lang="ru-RU" dirty="0" smtClean="0"/>
              <a:t> - </a:t>
            </a:r>
            <a:r>
              <a:rPr lang="ru-RU" dirty="0" err="1" smtClean="0"/>
              <a:t>пя</a:t>
            </a:r>
            <a:r>
              <a:rPr lang="ru-RU" dirty="0" smtClean="0"/>
              <a:t>».</a:t>
            </a:r>
          </a:p>
          <a:p>
            <a:pPr marL="0" indent="177800">
              <a:buNone/>
            </a:pPr>
            <a:endParaRPr lang="ru-RU" dirty="0" smtClean="0"/>
          </a:p>
          <a:p>
            <a:pPr marL="0" indent="177800">
              <a:buNone/>
            </a:pPr>
            <a:r>
              <a:rPr lang="ru-RU" dirty="0" smtClean="0"/>
              <a:t>Положить широкий язык между</a:t>
            </a:r>
            <a:br>
              <a:rPr lang="ru-RU" dirty="0" smtClean="0"/>
            </a:br>
            <a:r>
              <a:rPr lang="ru-RU" dirty="0" smtClean="0"/>
              <a:t>губами и «пошлёпать» его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бя</a:t>
            </a:r>
            <a:r>
              <a:rPr lang="ru-RU" dirty="0" smtClean="0"/>
              <a:t> – </a:t>
            </a:r>
            <a:r>
              <a:rPr lang="ru-RU" dirty="0" err="1" smtClean="0"/>
              <a:t>бя</a:t>
            </a:r>
            <a:r>
              <a:rPr lang="ru-RU" dirty="0" smtClean="0"/>
              <a:t> -</a:t>
            </a:r>
            <a:r>
              <a:rPr lang="ru-RU" dirty="0" err="1" smtClean="0"/>
              <a:t>бя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684781"/>
            <a:ext cx="2987824" cy="317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96752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Вкусное варенье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77800">
              <a:buNone/>
            </a:pPr>
            <a:r>
              <a:rPr lang="ru-RU" dirty="0" smtClean="0"/>
              <a:t>Улыбнуться, открыть рот. Языком в форме чашечки облизывать верхнюю губу сверху вниз (можно помазать её вареньем). Нижняя губа не должна обтягивать зубы (можно оттянуть её вниз рукой).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2038" y="3573016"/>
            <a:ext cx="288196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http://im7-tub-ru.yandex.net/i?id=557114955-2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65662"/>
            <a:ext cx="3024336" cy="2603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качели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177800">
              <a:buNone/>
            </a:pPr>
            <a:r>
              <a:rPr lang="ru-RU" sz="2000" dirty="0" smtClean="0"/>
              <a:t>Улыбнуться, открыть рот. На счет «раз-два» поочередно упираться языком то в верхние,: то в нижние зубы. Нижняя челюсть при этом неподвижна.</a:t>
            </a:r>
          </a:p>
          <a:p>
            <a:pPr marL="0" indent="177800">
              <a:buNone/>
            </a:pPr>
            <a:r>
              <a:rPr lang="ru-RU" dirty="0" smtClean="0"/>
              <a:t>На качелях я качаюсь </a:t>
            </a:r>
            <a:br>
              <a:rPr lang="ru-RU" dirty="0" smtClean="0"/>
            </a:br>
            <a:r>
              <a:rPr lang="ru-RU" dirty="0" smtClean="0"/>
              <a:t>  Вверх-вниз, вверх-вниз. </a:t>
            </a:r>
            <a:br>
              <a:rPr lang="ru-RU" dirty="0" smtClean="0"/>
            </a:br>
            <a:r>
              <a:rPr lang="ru-RU" dirty="0" smtClean="0"/>
              <a:t>  Я все выше поднимаюсь, </a:t>
            </a:r>
            <a:br>
              <a:rPr lang="ru-RU" dirty="0" smtClean="0"/>
            </a:br>
            <a:r>
              <a:rPr lang="ru-RU" dirty="0" smtClean="0"/>
              <a:t>  А потом — вниз.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412776"/>
            <a:ext cx="4422560" cy="393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http://900igr.net/datas/doshkolnoe-obrazovanie/Artikuljatsionnaja-gimnastika/0013-013-Artikuljatsionnoe-uprazhnenie-Kachel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74911"/>
            <a:ext cx="5832648" cy="2083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Чистим верхние зубки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77800">
              <a:buNone/>
            </a:pPr>
            <a:r>
              <a:rPr lang="ru-RU" dirty="0" smtClean="0"/>
              <a:t>Улыбнуться, открыть рот. Кончиком языка «почистить» верхние зубки с внутренней стороны, двигая языком вправо-влево.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3061847"/>
            <a:ext cx="3851920" cy="379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http://im3-tub-ru.yandex.net/i?id=226103551-5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8661"/>
            <a:ext cx="3168352" cy="312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Ценность лицензионного ПО Microsoft-ш1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2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TS030007756</Template>
  <TotalTime>1030</TotalTime>
  <Words>681</Words>
  <Application>Microsoft Office PowerPoint</Application>
  <PresentationFormat>Экран (4:3)</PresentationFormat>
  <Paragraphs>115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1_Theme20</vt:lpstr>
      <vt:lpstr>Ценность лицензионного ПО Microsoft-ш1</vt:lpstr>
      <vt:lpstr>White with Courier font for code slides</vt:lpstr>
      <vt:lpstr>1_White with Courier font for code slides</vt:lpstr>
      <vt:lpstr>Тема21</vt:lpstr>
      <vt:lpstr>Этапы работы над звуками (на примере  звука «Л») </vt:lpstr>
      <vt:lpstr>Артикуляционные упражнения для постановки звука «Л»</vt:lpstr>
      <vt:lpstr>Самомассаж язычка</vt:lpstr>
      <vt:lpstr>Лягушка - хоботок</vt:lpstr>
      <vt:lpstr>лопаточка</vt:lpstr>
      <vt:lpstr>Накажем язычок, дразнилочка</vt:lpstr>
      <vt:lpstr>Вкусное варенье</vt:lpstr>
      <vt:lpstr>качели</vt:lpstr>
      <vt:lpstr>Чистим верхние зубки</vt:lpstr>
      <vt:lpstr>посчитаем верхние зубки</vt:lpstr>
      <vt:lpstr>маляр</vt:lpstr>
      <vt:lpstr>индюк</vt:lpstr>
      <vt:lpstr>пароход</vt:lpstr>
      <vt:lpstr>Постановка   звука</vt:lpstr>
      <vt:lpstr>Поймаем звук «Л»</vt:lpstr>
      <vt:lpstr>Длительное   изолированное произнесение</vt:lpstr>
      <vt:lpstr>Прикусить кончик язычка и произносить звук «Ы»</vt:lpstr>
      <vt:lpstr>Автоматизация  звука  в    слогах</vt:lpstr>
      <vt:lpstr>телефон</vt:lpstr>
      <vt:lpstr>песенки</vt:lpstr>
      <vt:lpstr>Автоматизация  звука   в  словах</vt:lpstr>
      <vt:lpstr>слова</vt:lpstr>
      <vt:lpstr>Что спряталось?</vt:lpstr>
      <vt:lpstr>Автоматизация   звука   в  словосочетаниях</vt:lpstr>
      <vt:lpstr>«Жадина»  Словосочетания</vt:lpstr>
      <vt:lpstr>«Какой, какая, какое»  Словосочетания</vt:lpstr>
      <vt:lpstr>Автоматизация   звуков в  предложениях </vt:lpstr>
      <vt:lpstr>чистоговорки</vt:lpstr>
      <vt:lpstr> произносить  чистоговорки</vt:lpstr>
      <vt:lpstr>предложения</vt:lpstr>
      <vt:lpstr>стихи</vt:lpstr>
      <vt:lpstr>Слайд 32</vt:lpstr>
      <vt:lpstr>Дифференциация   звуков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Alpha5</dc:creator>
  <cp:lastModifiedBy>пк</cp:lastModifiedBy>
  <cp:revision>129</cp:revision>
  <dcterms:created xsi:type="dcterms:W3CDTF">2011-04-08T18:00:56Z</dcterms:created>
  <dcterms:modified xsi:type="dcterms:W3CDTF">2017-11-15T07:01:46Z</dcterms:modified>
</cp:coreProperties>
</file>