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BB0295-F1AA-4436-BB5F-7E35B05F8BFF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54E4B0-90B2-4FAB-B1CD-ABB2C49F5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00010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воспитателей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 формированием грамматического строя речи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детей дошкольного возраста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pic>
        <p:nvPicPr>
          <p:cNvPr id="11266" name="Picture 2" descr="http://122012.imgbb.ru/user/48/480200/1/350534fe34bdf9bcabc6e4f2374dd5a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786198"/>
            <a:ext cx="3071802" cy="30718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143900" y="6500834"/>
            <a:ext cx="1000100" cy="357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5" y="0"/>
            <a:ext cx="871540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Пути формирования грамматически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правильной речи у детей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1.Создание благоприятной языковой среды;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2.Специальное обучение;</a:t>
            </a:r>
          </a:p>
          <a:p>
            <a:r>
              <a:rPr lang="ru-RU" u="sng" dirty="0" smtClean="0"/>
              <a:t>Часть занятия по развитию речи.</a:t>
            </a:r>
            <a:endParaRPr lang="ru-RU" dirty="0" smtClean="0"/>
          </a:p>
          <a:p>
            <a:r>
              <a:rPr lang="ru-RU" dirty="0" smtClean="0"/>
              <a:t>Занятия по грамматике должны быть непродолжительными. На таких занятиях всё внимание детей привлекается только к нужной грамматической форме. На занятии дети получают образец, который запоминают и используют в речи.</a:t>
            </a:r>
            <a:br>
              <a:rPr lang="ru-RU" dirty="0" smtClean="0"/>
            </a:br>
            <a:r>
              <a:rPr lang="ru-RU" dirty="0" smtClean="0"/>
              <a:t>Игры и упражнения занимают 5-10 минут и составляют лишь часть занятия или проводятся на материале занятия.</a:t>
            </a:r>
          </a:p>
          <a:p>
            <a:r>
              <a:rPr lang="ru-RU" u="sng" dirty="0" smtClean="0"/>
              <a:t>Часть занятия по другим разделам программы.</a:t>
            </a:r>
            <a:endParaRPr lang="ru-RU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Практика речевого общения;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Исправление грамматических ошибок.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Следить за речью детей нужно не только на всех занятиях, но и в процессе их повседневной жизни. Не следует повторять ошибку, лучше неоднократно произнести правильную форму. Исправление делается громко, чтобы его восприняли все дети.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769441"/>
            <a:ext cx="9144000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Примеры игр и упражнений по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морфологии и синтаксису: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«Чего (кого) не стало?», «Отгадай картинку» «Угадай, где я был?»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(я видел…)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«Один – много», «Много чего?», «Продолжи предложение», «Назови ласково», «1-2-5», «Подбери пару» </a:t>
            </a:r>
            <a:r>
              <a:rPr lang="ru-RU" sz="3200" dirty="0" smtClean="0"/>
              <a:t> </a:t>
            </a:r>
            <a:r>
              <a:rPr lang="ru-RU" sz="2400" b="1" dirty="0" smtClean="0"/>
              <a:t>(на усвоение принадлежности существительных к роду)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«Что делают?», «Кто как кричит?», «Какой? Какая? Какое? Какие?», «Что где лежит?», «Чей? Чья? Чьё? Чьи?», «Исправь ошибку», «Собери предложение»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ru-RU" sz="3200" b="1" dirty="0" smtClean="0"/>
              <a:t>«Узнай, кто (что) это?» (</a:t>
            </a:r>
            <a:r>
              <a:rPr lang="ru-RU" sz="2400" b="1" dirty="0" smtClean="0"/>
              <a:t>катается с гор на лыжах…, везде ходит…</a:t>
            </a:r>
            <a:r>
              <a:rPr lang="ru-RU" sz="3200" b="1" dirty="0" smtClean="0"/>
              <a:t>), «Размытое письмо» </a:t>
            </a:r>
            <a:r>
              <a:rPr lang="ru-RU" sz="2400" b="1" dirty="0" smtClean="0"/>
              <a:t>(распространение предложений)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142852"/>
            <a:ext cx="835821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Причины грамматических ошибок у дошкольников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Общие психофизиологические закономерности развития ребёнка (состояние нервных процессов, развитие внимания, памяти, мышления);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Трудности овладения грамматическим строем языка;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Состояние речевого аппарата и уровень развития фонематического восприятия;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Ограниченный запас знаний об окружающем мире и объём словаря;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Неблагоприятное влияние окружающей речевой среды (состояние грамматической стороны речи окружающих взрослых: воспитатели, персонал детского сада, родственники детей);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Недостаточное внимание к детской речи (педагогический контроль за правильностью речи ребёнка).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51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Примеры грамматических ошибок в речи детей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714356"/>
            <a:ext cx="8786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1</a:t>
            </a:r>
            <a:r>
              <a:rPr lang="ru-RU" sz="2800" b="1" dirty="0" smtClean="0"/>
              <a:t>.Неправильное </a:t>
            </a:r>
            <a:r>
              <a:rPr lang="ru-RU" sz="2800" b="1" dirty="0"/>
              <a:t>окончание существительных множественного числа в родительном падеже</a:t>
            </a:r>
            <a:r>
              <a:rPr lang="ru-RU" sz="2800" b="1" dirty="0" smtClean="0"/>
              <a:t>:</a:t>
            </a:r>
            <a:r>
              <a:rPr lang="en-US" sz="2800" b="1" dirty="0" smtClean="0"/>
              <a:t>  </a:t>
            </a:r>
            <a:r>
              <a:rPr lang="ru-RU" sz="2800" b="1" dirty="0" err="1" smtClean="0">
                <a:solidFill>
                  <a:srgbClr val="FF0000"/>
                </a:solidFill>
              </a:rPr>
              <a:t>матрёшков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 err="1">
                <a:solidFill>
                  <a:srgbClr val="FF0000"/>
                </a:solidFill>
              </a:rPr>
              <a:t>варежков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и </a:t>
            </a:r>
            <a:r>
              <a:rPr lang="ru-RU" sz="2800" b="1" dirty="0" err="1"/>
              <a:t>т.д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3116"/>
            <a:ext cx="8929718" cy="4656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Апельсинов, мандаринов, баклажанов (и баклажан), помидоров, томатов, яблок, гольфов, носков, чулок, </a:t>
            </a:r>
            <a:r>
              <a:rPr lang="ru-RU" sz="3600" b="1" dirty="0" smtClean="0"/>
              <a:t>шаровар</a:t>
            </a:r>
            <a:r>
              <a:rPr lang="ru-RU" sz="3600" b="1" dirty="0"/>
              <a:t>, сандалий, туфель, ботинок, сапог (но </a:t>
            </a:r>
            <a:r>
              <a:rPr lang="ru-RU" sz="3600" b="1" dirty="0" err="1"/>
              <a:t>сапогов-скороходов</a:t>
            </a:r>
            <a:r>
              <a:rPr lang="ru-RU" sz="3600" b="1" dirty="0"/>
              <a:t>), </a:t>
            </a:r>
            <a:r>
              <a:rPr lang="ru-RU" sz="3600" b="1" dirty="0" smtClean="0"/>
              <a:t>простынь</a:t>
            </a:r>
            <a:r>
              <a:rPr lang="ru-RU" sz="3600" b="1" dirty="0"/>
              <a:t>, рукавов, шарфов</a:t>
            </a:r>
            <a:r>
              <a:rPr lang="ru-RU" sz="3600" b="1" dirty="0" smtClean="0"/>
              <a:t>,, </a:t>
            </a:r>
            <a:r>
              <a:rPr lang="ru-RU" sz="3600" b="1" dirty="0"/>
              <a:t>блюдец, оладий, тефтелей, тортов, ружей, солдат, </a:t>
            </a:r>
            <a:r>
              <a:rPr lang="ru-RU" sz="3600" b="1" dirty="0" smtClean="0"/>
              <a:t>гусар    </a:t>
            </a:r>
            <a:r>
              <a:rPr lang="ru-RU" sz="3600" b="1" dirty="0"/>
              <a:t>(</a:t>
            </a:r>
            <a:r>
              <a:rPr lang="ru-RU" sz="3600" b="1" dirty="0" err="1"/>
              <a:t>но!Минёров</a:t>
            </a:r>
            <a:r>
              <a:rPr lang="ru-RU" sz="3600" b="1" dirty="0"/>
              <a:t>, сапёров), рельсов, шофёров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2348880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857496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2348880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96336" y="2348880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3429000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929586" y="2857496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2857496"/>
            <a:ext cx="6429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92280" y="3429000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29000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3429000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3933056"/>
            <a:ext cx="4994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214942" y="3929066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3933056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28728" y="5072074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172400" y="4509120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00192" y="4509120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87624" y="5661248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19872" y="508518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72330" y="5072074"/>
            <a:ext cx="6680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286512" y="6143644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699792" y="5589240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5661248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27984" y="5643578"/>
            <a:ext cx="43204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358214" y="6143644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14480" y="3929066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13176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8643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Неправильное образование множественного </a:t>
            </a:r>
            <a:r>
              <a:rPr lang="ru-RU" sz="3600" b="1" dirty="0"/>
              <a:t>числа </a:t>
            </a:r>
            <a:r>
              <a:rPr lang="ru-RU" sz="3600" b="1" dirty="0" smtClean="0"/>
              <a:t>существительных</a:t>
            </a:r>
            <a:r>
              <a:rPr lang="ru-RU" sz="3600" b="1" dirty="0"/>
              <a:t>, </a:t>
            </a:r>
            <a:r>
              <a:rPr lang="ru-RU" sz="3600" b="1" dirty="0" smtClean="0"/>
              <a:t>обозначающих </a:t>
            </a:r>
            <a:r>
              <a:rPr lang="ru-RU" sz="3600" b="1" dirty="0"/>
              <a:t>детёнышей </a:t>
            </a:r>
            <a:r>
              <a:rPr lang="ru-RU" sz="3600" b="1" dirty="0" smtClean="0"/>
              <a:t>животных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001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жеребенки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львенки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ягненки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786058"/>
            <a:ext cx="9521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Склонение существительных, обозначающих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животных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курей,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медведев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000504"/>
            <a:ext cx="912570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Неправильное употребление несклоняемых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имён существительных: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Calibri" pitchFamily="34" charset="0"/>
                <a:cs typeface="Times New Roman" pitchFamily="18" charset="0"/>
              </a:rPr>
              <a:t>пальто, кофе, какао, пюре, пианино,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Calibri" pitchFamily="34" charset="0"/>
                <a:cs typeface="Times New Roman" pitchFamily="18" charset="0"/>
              </a:rPr>
              <a:t> кино, радио, желе, шоссе.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Неправильное определение рода </a:t>
            </a:r>
            <a:r>
              <a:rPr lang="ru-RU" sz="3600" b="1" dirty="0" smtClean="0"/>
              <a:t>существительных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00892" y="2357430"/>
            <a:ext cx="1780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оладья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1714488"/>
            <a:ext cx="1479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рельс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357694"/>
            <a:ext cx="2331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сандалия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071678"/>
            <a:ext cx="15516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туфля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58082" y="3786190"/>
            <a:ext cx="13208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тюль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72599" y="5000636"/>
            <a:ext cx="1471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тапка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3071810"/>
            <a:ext cx="13307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кофе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44000" y="-353943"/>
            <a:ext cx="1378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кофе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286256"/>
            <a:ext cx="2840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Женский род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500174"/>
            <a:ext cx="2917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Мужской род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857496"/>
            <a:ext cx="27955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Средний род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28" y="642939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(</a:t>
            </a:r>
            <a:r>
              <a:rPr lang="ru-RU" b="1" i="1" dirty="0" smtClean="0"/>
              <a:t>Нажмите  мышкой  на слова синего цвета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79769E-6 L -0.48264 0.48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82659E-7 L -0.69288 0.03145 " pathEditMode="relative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92 0.04162 L -0.55208 0.44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39306E-6 L -0.34844 0.097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62428E-7 L -0.49479 -0.1359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6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493 0.59376 " pathEditMode="relative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87 0.19907 " pathEditMode="relative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1214E-6 L -0.40156 -0.3357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8715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Неправильное ударение при склонении существительных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постоянное ударение (его место во всех падежах неизменно</a:t>
            </a:r>
            <a:r>
              <a:rPr lang="ru-RU" sz="4400" b="1" dirty="0" smtClean="0"/>
              <a:t>):</a:t>
            </a:r>
          </a:p>
          <a:p>
            <a:r>
              <a:rPr lang="ru-RU" sz="4400" b="1" dirty="0" smtClean="0"/>
              <a:t> </a:t>
            </a:r>
            <a:r>
              <a:rPr lang="ru-RU" sz="4400" b="1" dirty="0">
                <a:solidFill>
                  <a:srgbClr val="0070C0"/>
                </a:solidFill>
              </a:rPr>
              <a:t>грабли, петли, туфли, ясли, </a:t>
            </a:r>
            <a:r>
              <a:rPr lang="ru-RU" sz="4400" b="1" dirty="0" smtClean="0">
                <a:solidFill>
                  <a:srgbClr val="0070C0"/>
                </a:solidFill>
              </a:rPr>
              <a:t>торт</a:t>
            </a:r>
          </a:p>
          <a:p>
            <a:r>
              <a:rPr lang="ru-RU" sz="4400" b="1" dirty="0" smtClean="0"/>
              <a:t>перенос ударения на предлог: 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на голову, под гору, из лесу, на ноги, на пол.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7929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4400" b="1" dirty="0"/>
              <a:t>Образование глагольных форм:</a:t>
            </a:r>
            <a:br>
              <a:rPr lang="ru-RU" sz="4400" b="1" dirty="0"/>
            </a:br>
            <a:r>
              <a:rPr lang="ru-RU" sz="4400" b="1" dirty="0" smtClean="0"/>
              <a:t> </a:t>
            </a:r>
            <a:r>
              <a:rPr lang="ru-RU" sz="4400" b="1" dirty="0"/>
              <a:t>в настоящем и прошедшем времени с чередующимися звуками: стрижёт – стриг (ошибка детей: </a:t>
            </a:r>
            <a:r>
              <a:rPr lang="ru-RU" sz="4400" b="1" dirty="0" err="1">
                <a:solidFill>
                  <a:srgbClr val="FF0000"/>
                </a:solidFill>
              </a:rPr>
              <a:t>стригёт</a:t>
            </a:r>
            <a:r>
              <a:rPr lang="ru-RU" sz="4400" b="1" dirty="0"/>
              <a:t>), скачет – скакал (</a:t>
            </a:r>
            <a:r>
              <a:rPr lang="ru-RU" sz="4400" b="1" dirty="0" err="1">
                <a:solidFill>
                  <a:srgbClr val="FF0000"/>
                </a:solidFill>
              </a:rPr>
              <a:t>скакаю</a:t>
            </a:r>
            <a:r>
              <a:rPr lang="ru-RU" sz="4400" b="1" dirty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Склонение </a:t>
            </a:r>
            <a:r>
              <a:rPr lang="ru-RU" sz="4000" b="1" dirty="0"/>
              <a:t>некоторых местоимений, числительных (ошибки: </a:t>
            </a:r>
            <a:r>
              <a:rPr lang="ru-RU" sz="4000" b="1" dirty="0">
                <a:solidFill>
                  <a:srgbClr val="FF0000"/>
                </a:solidFill>
              </a:rPr>
              <a:t>два </a:t>
            </a:r>
            <a:r>
              <a:rPr lang="ru-RU" sz="4000" b="1" dirty="0" err="1">
                <a:solidFill>
                  <a:srgbClr val="FF0000"/>
                </a:solidFill>
              </a:rPr>
              <a:t>утёнки</a:t>
            </a:r>
            <a:r>
              <a:rPr lang="ru-RU" sz="4000" b="1" dirty="0"/>
              <a:t>, </a:t>
            </a:r>
            <a:r>
              <a:rPr lang="en-US" sz="4000" b="1" dirty="0" smtClean="0"/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двое </a:t>
            </a:r>
            <a:r>
              <a:rPr lang="ru-RU" sz="4000" b="1" dirty="0" err="1">
                <a:solidFill>
                  <a:srgbClr val="FF0000"/>
                </a:solidFill>
              </a:rPr>
              <a:t>ведров</a:t>
            </a:r>
            <a:r>
              <a:rPr lang="ru-RU" sz="4000" b="1" dirty="0">
                <a:solidFill>
                  <a:srgbClr val="FF0000"/>
                </a:solidFill>
              </a:rPr>
              <a:t>, мене дали</a:t>
            </a:r>
            <a:r>
              <a:rPr lang="ru-RU" sz="4000" b="1" dirty="0"/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78605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Образование страдательных причастий (ошибки: </a:t>
            </a:r>
            <a:r>
              <a:rPr lang="ru-RU" sz="4000" b="1" dirty="0" err="1">
                <a:solidFill>
                  <a:srgbClr val="FF0000"/>
                </a:solidFill>
              </a:rPr>
              <a:t>нарисоватая</a:t>
            </a:r>
            <a:r>
              <a:rPr lang="ru-RU" sz="4000" b="1" dirty="0">
                <a:solidFill>
                  <a:srgbClr val="FF0000"/>
                </a:solidFill>
              </a:rPr>
              <a:t>, </a:t>
            </a:r>
            <a:r>
              <a:rPr lang="ru-RU" sz="4000" b="1" dirty="0" err="1">
                <a:solidFill>
                  <a:srgbClr val="FF0000"/>
                </a:solidFill>
              </a:rPr>
              <a:t>оборватая</a:t>
            </a:r>
            <a:r>
              <a:rPr lang="ru-RU" sz="4000" b="1" dirty="0">
                <a:solidFill>
                  <a:srgbClr val="FF0000"/>
                </a:solidFill>
              </a:rPr>
              <a:t>, </a:t>
            </a:r>
            <a:r>
              <a:rPr lang="ru-RU" sz="4000" b="1" dirty="0" err="1">
                <a:solidFill>
                  <a:srgbClr val="FF0000"/>
                </a:solidFill>
              </a:rPr>
              <a:t>сделатая</a:t>
            </a:r>
            <a:r>
              <a:rPr lang="ru-RU" sz="4000" b="1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1"/>
            <a:ext cx="892971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       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ru-RU" sz="4000" b="1" u="sng" dirty="0" smtClean="0">
                <a:solidFill>
                  <a:srgbClr val="FF0000"/>
                </a:solidFill>
              </a:rPr>
              <a:t>Синтаксические ошибки:</a:t>
            </a:r>
          </a:p>
          <a:p>
            <a:pPr algn="just"/>
            <a:r>
              <a:rPr lang="ru-RU" sz="4000" b="1" dirty="0" smtClean="0"/>
              <a:t>дети </a:t>
            </a:r>
            <a:r>
              <a:rPr lang="ru-RU" sz="4000" b="1" dirty="0"/>
              <a:t>могут опускать и переставлять слова в предложении, опускать или заменять </a:t>
            </a:r>
            <a:r>
              <a:rPr lang="ru-RU" sz="4000" b="1" dirty="0" smtClean="0"/>
              <a:t>союзы:</a:t>
            </a:r>
          </a:p>
          <a:p>
            <a:r>
              <a:rPr lang="ru-RU" sz="4000" b="1" dirty="0" smtClean="0"/>
              <a:t>          </a:t>
            </a:r>
            <a:r>
              <a:rPr lang="ru-RU" sz="3600" b="1" i="1" dirty="0" smtClean="0"/>
              <a:t>Зайчик лисы убегает. (</a:t>
            </a:r>
            <a:r>
              <a:rPr lang="ru-RU" sz="3600" b="1" dirty="0" smtClean="0"/>
              <a:t>Зайчик </a:t>
            </a:r>
          </a:p>
          <a:p>
            <a:r>
              <a:rPr lang="ru-RU" sz="3600" b="1" dirty="0" smtClean="0"/>
              <a:t>           убегает от лисы.)</a:t>
            </a:r>
          </a:p>
          <a:p>
            <a:r>
              <a:rPr lang="ru-RU" sz="3600" b="1" smtClean="0"/>
              <a:t>           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349</TotalTime>
  <Words>482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пк</cp:lastModifiedBy>
  <cp:revision>22</cp:revision>
  <dcterms:created xsi:type="dcterms:W3CDTF">2014-11-10T09:47:04Z</dcterms:created>
  <dcterms:modified xsi:type="dcterms:W3CDTF">2017-11-15T07:30:34Z</dcterms:modified>
</cp:coreProperties>
</file>