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BB0295-F1AA-4436-BB5F-7E35B05F8BFF}" type="datetimeFigureOut">
              <a:rPr lang="ru-RU" smtClean="0"/>
              <a:pPr/>
              <a:t>15.11.2017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54E4B0-90B2-4FAB-B1CD-ABB2C49F56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BB0295-F1AA-4436-BB5F-7E35B05F8BFF}" type="datetimeFigureOut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54E4B0-90B2-4FAB-B1CD-ABB2C49F56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BB0295-F1AA-4436-BB5F-7E35B05F8BFF}" type="datetimeFigureOut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54E4B0-90B2-4FAB-B1CD-ABB2C49F56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BB0295-F1AA-4436-BB5F-7E35B05F8BFF}" type="datetimeFigureOut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54E4B0-90B2-4FAB-B1CD-ABB2C49F56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BB0295-F1AA-4436-BB5F-7E35B05F8BFF}" type="datetimeFigureOut">
              <a:rPr lang="ru-RU" smtClean="0"/>
              <a:pPr/>
              <a:t>15.11.2017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54E4B0-90B2-4FAB-B1CD-ABB2C49F56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BB0295-F1AA-4436-BB5F-7E35B05F8BFF}" type="datetimeFigureOut">
              <a:rPr lang="ru-RU" smtClean="0"/>
              <a:pPr/>
              <a:t>15.11.2017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54E4B0-90B2-4FAB-B1CD-ABB2C49F56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BB0295-F1AA-4436-BB5F-7E35B05F8BFF}" type="datetimeFigureOut">
              <a:rPr lang="ru-RU" smtClean="0"/>
              <a:pPr/>
              <a:t>15.11.2017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54E4B0-90B2-4FAB-B1CD-ABB2C49F56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BB0295-F1AA-4436-BB5F-7E35B05F8BFF}" type="datetimeFigureOut">
              <a:rPr lang="ru-RU" smtClean="0"/>
              <a:pPr/>
              <a:t>15.11.2017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54E4B0-90B2-4FAB-B1CD-ABB2C49F56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BB0295-F1AA-4436-BB5F-7E35B05F8BFF}" type="datetimeFigureOut">
              <a:rPr lang="ru-RU" smtClean="0"/>
              <a:pPr/>
              <a:t>15.11.2017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54E4B0-90B2-4FAB-B1CD-ABB2C49F56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BB0295-F1AA-4436-BB5F-7E35B05F8BFF}" type="datetimeFigureOut">
              <a:rPr lang="ru-RU" smtClean="0"/>
              <a:pPr/>
              <a:t>15.11.2017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54E4B0-90B2-4FAB-B1CD-ABB2C49F56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BB0295-F1AA-4436-BB5F-7E35B05F8BFF}" type="datetimeFigureOut">
              <a:rPr lang="ru-RU" smtClean="0"/>
              <a:pPr/>
              <a:t>15.11.2017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54E4B0-90B2-4FAB-B1CD-ABB2C49F56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4BB0295-F1AA-4436-BB5F-7E35B05F8BFF}" type="datetimeFigureOut">
              <a:rPr lang="ru-RU" smtClean="0"/>
              <a:pPr/>
              <a:t>15.11.2017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A54E4B0-90B2-4FAB-B1CD-ABB2C49F56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1000108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Работа воспитателей </a:t>
            </a:r>
            <a:endParaRPr kumimoji="0" lang="en-US" sz="48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над формированием грамматического строя речи</a:t>
            </a:r>
            <a:endParaRPr kumimoji="0" lang="en-US" sz="48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детей дошкольного возраста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</a:endParaRPr>
          </a:p>
        </p:txBody>
      </p:sp>
      <p:pic>
        <p:nvPicPr>
          <p:cNvPr id="11266" name="Picture 2" descr="http://122012.imgbb.ru/user/48/480200/1/350534fe34bdf9bcabc6e4f2374dd5a5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98" y="3786198"/>
            <a:ext cx="3071802" cy="307180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8143900" y="6500834"/>
            <a:ext cx="1000100" cy="35716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428595" y="0"/>
            <a:ext cx="8715405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Пути формирования грамматически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 правильной речи у детей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1.Создание благоприятной языковой среды;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2.Специальное обучение;</a:t>
            </a:r>
          </a:p>
          <a:p>
            <a:r>
              <a:rPr lang="ru-RU" u="sng" dirty="0" smtClean="0"/>
              <a:t>Часть занятия по развитию речи.</a:t>
            </a:r>
            <a:endParaRPr lang="ru-RU" dirty="0" smtClean="0"/>
          </a:p>
          <a:p>
            <a:r>
              <a:rPr lang="ru-RU" dirty="0" smtClean="0"/>
              <a:t>Занятия по грамматике должны быть непродолжительными. На таких занятиях всё внимание детей привлекается только к нужной грамматической форме. На занятии дети получают образец, который запоминают и используют в речи.</a:t>
            </a:r>
            <a:br>
              <a:rPr lang="ru-RU" dirty="0" smtClean="0"/>
            </a:br>
            <a:r>
              <a:rPr lang="ru-RU" dirty="0" smtClean="0"/>
              <a:t>Игры и упражнения занимают 5-10 минут и составляют лишь часть занятия или проводятся на материале занятия.</a:t>
            </a:r>
          </a:p>
          <a:p>
            <a:r>
              <a:rPr lang="ru-RU" u="sng" dirty="0" smtClean="0"/>
              <a:t>Часть занятия по другим разделам программы.</a:t>
            </a:r>
            <a:endParaRPr lang="ru-RU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3. Практика речевого общения;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4. Исправление грамматических ошибок.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Следить за речью детей нужно не только на всех занятиях, но и в процессе их повседневной жизни. Не следует повторять ошибку, лучше неоднократно произнести правильную форму. Исправление делается громко, чтобы его восприняли все дети.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-769441"/>
            <a:ext cx="9144000" cy="7171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1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Примеры игр и упражнений по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морфологии и синтаксису: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«Чего (кого) не стало?», «Отгадай картинку» «Угадай, где я был?»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(я видел…)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, «Один – много», «Много чего?», «Продолжи предложение», «Назови ласково», «1-2-5», «Подбери пару» </a:t>
            </a:r>
            <a:r>
              <a:rPr lang="ru-RU" sz="3200" dirty="0" smtClean="0"/>
              <a:t> </a:t>
            </a:r>
            <a:r>
              <a:rPr lang="ru-RU" sz="2400" b="1" dirty="0" smtClean="0"/>
              <a:t>(на усвоение принадлежности существительных к роду)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, «Что делают?», «Кто как кричит?», «Какой? Какая? Какое? Какие?», «Что где лежит?», «Чей? Чья? Чьё? Чьи?», «Исправь ошибку», «Собери предложение»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lang="ru-RU" sz="3200" b="1" dirty="0" smtClean="0"/>
              <a:t>«Узнай, кто (что) это?» (</a:t>
            </a:r>
            <a:r>
              <a:rPr lang="ru-RU" sz="2400" b="1" dirty="0" smtClean="0"/>
              <a:t>катается с гор на лыжах…, везде ходит…</a:t>
            </a:r>
            <a:r>
              <a:rPr lang="ru-RU" sz="3200" b="1" dirty="0" smtClean="0"/>
              <a:t>), «Размытое письмо» </a:t>
            </a:r>
            <a:r>
              <a:rPr lang="ru-RU" sz="2400" b="1" dirty="0" smtClean="0"/>
              <a:t>(распространение предложений)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928662" y="142852"/>
            <a:ext cx="8358214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Причины грамматических ошибок у дошкольников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Общие психофизиологические закономерности развития ребёнка (состояние нервных процессов, развитие внимания, памяти, мышления);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Трудности овладения грамматическим строем языка;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Состояние речевого аппарата и уровень развития фонематического восприятия;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Ограниченный запас знаний об окружающем мире и объём словаря;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Неблагоприятное влияние окружающей речевой среды (состояние грамматической стороны речи окружающих взрослых: воспитатели, персонал детского сада, родственники детей);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Недостаточное внимание к детской речи (педагогический контроль за правильностью речи ребёнка).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518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Примеры грамматических ошибок в речи детей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714356"/>
            <a:ext cx="87868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1</a:t>
            </a:r>
            <a:r>
              <a:rPr lang="ru-RU" sz="2800" b="1" dirty="0" smtClean="0"/>
              <a:t>.Неправильное </a:t>
            </a:r>
            <a:r>
              <a:rPr lang="ru-RU" sz="2800" b="1" dirty="0"/>
              <a:t>окончание существительных множественного числа в родительном падеже</a:t>
            </a:r>
            <a:r>
              <a:rPr lang="ru-RU" sz="2800" b="1" dirty="0" smtClean="0"/>
              <a:t>:</a:t>
            </a:r>
            <a:r>
              <a:rPr lang="en-US" sz="2800" b="1" dirty="0" smtClean="0"/>
              <a:t>  </a:t>
            </a:r>
            <a:r>
              <a:rPr lang="ru-RU" sz="2800" b="1" dirty="0" err="1" smtClean="0">
                <a:solidFill>
                  <a:srgbClr val="FF0000"/>
                </a:solidFill>
              </a:rPr>
              <a:t>матрёшков</a:t>
            </a:r>
            <a:r>
              <a:rPr lang="ru-RU" sz="2800" b="1" dirty="0">
                <a:solidFill>
                  <a:srgbClr val="FF0000"/>
                </a:solidFill>
              </a:rPr>
              <a:t>, </a:t>
            </a:r>
            <a:r>
              <a:rPr lang="ru-RU" sz="2800" b="1" dirty="0" err="1">
                <a:solidFill>
                  <a:srgbClr val="FF0000"/>
                </a:solidFill>
              </a:rPr>
              <a:t>варежков</a:t>
            </a:r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/>
              <a:t>и </a:t>
            </a:r>
            <a:r>
              <a:rPr lang="ru-RU" sz="2800" b="1" dirty="0" err="1"/>
              <a:t>т.д</a:t>
            </a: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2143116"/>
            <a:ext cx="8929718" cy="4656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/>
              <a:t>Апельсинов, мандаринов, баклажанов (и баклажан), помидоров, томатов, яблок, гольфов, носков, чулок, </a:t>
            </a:r>
            <a:r>
              <a:rPr lang="ru-RU" sz="3600" b="1" dirty="0" smtClean="0"/>
              <a:t>шаровар</a:t>
            </a:r>
            <a:r>
              <a:rPr lang="ru-RU" sz="3600" b="1" dirty="0"/>
              <a:t>, сандалий, туфель, ботинок, сапог (но </a:t>
            </a:r>
            <a:r>
              <a:rPr lang="ru-RU" sz="3600" b="1" dirty="0" err="1"/>
              <a:t>сапогов-скороходов</a:t>
            </a:r>
            <a:r>
              <a:rPr lang="ru-RU" sz="3600" b="1" dirty="0"/>
              <a:t>), </a:t>
            </a:r>
            <a:r>
              <a:rPr lang="ru-RU" sz="3600" b="1" dirty="0" smtClean="0"/>
              <a:t>простынь</a:t>
            </a:r>
            <a:r>
              <a:rPr lang="ru-RU" sz="3600" b="1" dirty="0"/>
              <a:t>, рукавов, шарфов</a:t>
            </a:r>
            <a:r>
              <a:rPr lang="ru-RU" sz="3600" b="1" dirty="0" smtClean="0"/>
              <a:t>,, </a:t>
            </a:r>
            <a:r>
              <a:rPr lang="ru-RU" sz="3600" b="1" dirty="0"/>
              <a:t>блюдец, оладий, тефтелей, тортов, ружей, солдат, </a:t>
            </a:r>
            <a:r>
              <a:rPr lang="ru-RU" sz="3600" b="1" dirty="0" smtClean="0"/>
              <a:t>гусар    </a:t>
            </a:r>
            <a:r>
              <a:rPr lang="ru-RU" sz="3600" b="1" dirty="0"/>
              <a:t>(</a:t>
            </a:r>
            <a:r>
              <a:rPr lang="ru-RU" sz="3600" b="1" dirty="0" err="1"/>
              <a:t>но!Минёров</a:t>
            </a:r>
            <a:r>
              <a:rPr lang="ru-RU" sz="3600" b="1" dirty="0"/>
              <a:t>, сапёров), рельсов, шофёров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979712" y="2348880"/>
            <a:ext cx="71438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214810" y="2857496"/>
            <a:ext cx="71438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788024" y="2348880"/>
            <a:ext cx="71438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596336" y="2348880"/>
            <a:ext cx="71438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500166" y="3429000"/>
            <a:ext cx="57150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929586" y="2857496"/>
            <a:ext cx="71438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143636" y="2857496"/>
            <a:ext cx="64294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7092280" y="3429000"/>
            <a:ext cx="57150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572000" y="3429000"/>
            <a:ext cx="57150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131840" y="3429000"/>
            <a:ext cx="57150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804248" y="3933056"/>
            <a:ext cx="499496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214942" y="3929066"/>
            <a:ext cx="57150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75856" y="3933056"/>
            <a:ext cx="57150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428728" y="5072074"/>
            <a:ext cx="57150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8172400" y="4509120"/>
            <a:ext cx="57150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6300192" y="4509120"/>
            <a:ext cx="500066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187624" y="5661248"/>
            <a:ext cx="57150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3419872" y="5085184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7072330" y="5072074"/>
            <a:ext cx="66802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6286512" y="6143644"/>
            <a:ext cx="57150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2699792" y="5589240"/>
            <a:ext cx="57150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5940152" y="5661248"/>
            <a:ext cx="57150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4427984" y="5643578"/>
            <a:ext cx="43204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8358214" y="6143644"/>
            <a:ext cx="57150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714480" y="3929066"/>
            <a:ext cx="57150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5076056" y="5013176"/>
            <a:ext cx="50006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14290"/>
            <a:ext cx="86439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Неправильное образование множественного </a:t>
            </a:r>
            <a:r>
              <a:rPr lang="ru-RU" sz="3600" b="1" dirty="0"/>
              <a:t>числа </a:t>
            </a:r>
            <a:r>
              <a:rPr lang="ru-RU" sz="3600" b="1" dirty="0" smtClean="0"/>
              <a:t>существительных</a:t>
            </a:r>
            <a:r>
              <a:rPr lang="ru-RU" sz="3600" b="1" dirty="0"/>
              <a:t>, </a:t>
            </a:r>
            <a:r>
              <a:rPr lang="ru-RU" sz="3600" b="1" dirty="0" smtClean="0"/>
              <a:t>обозначающих </a:t>
            </a:r>
            <a:r>
              <a:rPr lang="ru-RU" sz="3600" b="1" dirty="0"/>
              <a:t>детёнышей </a:t>
            </a:r>
            <a:r>
              <a:rPr lang="ru-RU" sz="3600" b="1" dirty="0" smtClean="0"/>
              <a:t>животных</a:t>
            </a:r>
            <a:endParaRPr lang="ru-RU" sz="3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204864"/>
            <a:ext cx="8001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жеребенки</a:t>
            </a:r>
            <a:r>
              <a:rPr lang="ru-RU" sz="3600" b="1" dirty="0" smtClean="0">
                <a:solidFill>
                  <a:srgbClr val="FF0000"/>
                </a:solidFill>
              </a:rPr>
              <a:t>, </a:t>
            </a:r>
            <a:r>
              <a:rPr lang="ru-RU" sz="3600" b="1" dirty="0" err="1" smtClean="0">
                <a:solidFill>
                  <a:srgbClr val="FF0000"/>
                </a:solidFill>
              </a:rPr>
              <a:t>львенки</a:t>
            </a:r>
            <a:r>
              <a:rPr lang="ru-RU" sz="3600" b="1" dirty="0" smtClean="0">
                <a:solidFill>
                  <a:srgbClr val="FF0000"/>
                </a:solidFill>
              </a:rPr>
              <a:t>, </a:t>
            </a:r>
            <a:r>
              <a:rPr lang="ru-RU" sz="3600" b="1" dirty="0" err="1" smtClean="0">
                <a:solidFill>
                  <a:srgbClr val="FF0000"/>
                </a:solidFill>
              </a:rPr>
              <a:t>ягненки</a:t>
            </a:r>
            <a:r>
              <a:rPr lang="ru-RU" sz="3600" b="1" dirty="0" smtClean="0">
                <a:solidFill>
                  <a:srgbClr val="FF0000"/>
                </a:solidFill>
              </a:rPr>
              <a:t>, 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2786058"/>
            <a:ext cx="952170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Склонение существительных, обозначающих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животных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 курей,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медведев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4000504"/>
            <a:ext cx="9125703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Неправильное употребление несклоняемых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имён существительных: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ea typeface="Calibri" pitchFamily="34" charset="0"/>
                <a:cs typeface="Times New Roman" pitchFamily="18" charset="0"/>
              </a:rPr>
              <a:t>пальто, кофе, какао, пюре, пианино,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ea typeface="Calibri" pitchFamily="34" charset="0"/>
                <a:cs typeface="Times New Roman" pitchFamily="18" charset="0"/>
              </a:rPr>
              <a:t> кино, радио, желе, шоссе.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/>
              <a:t>Неправильное определение рода </a:t>
            </a:r>
            <a:r>
              <a:rPr lang="ru-RU" sz="3600" b="1" dirty="0" smtClean="0"/>
              <a:t>существительных </a:t>
            </a:r>
            <a:endParaRPr lang="ru-RU" sz="3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000892" y="2357430"/>
            <a:ext cx="178048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0070C0"/>
                </a:solidFill>
              </a:rPr>
              <a:t>оладья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715140" y="1714488"/>
            <a:ext cx="14795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0070C0"/>
                </a:solidFill>
              </a:rPr>
              <a:t>рельс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429256" y="4357694"/>
            <a:ext cx="23316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0070C0"/>
                </a:solidFill>
              </a:rPr>
              <a:t>сандалия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2071678"/>
            <a:ext cx="15516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</a:rPr>
              <a:t>туфля</a:t>
            </a: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358082" y="3786190"/>
            <a:ext cx="132081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0070C0"/>
                </a:solidFill>
              </a:rPr>
              <a:t>тюль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772599" y="5000636"/>
            <a:ext cx="14718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0070C0"/>
                </a:solidFill>
              </a:rPr>
              <a:t>тапка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858016" y="3071810"/>
            <a:ext cx="13307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</a:rPr>
              <a:t>кофе</a:t>
            </a:r>
            <a:endParaRPr lang="ru-RU" sz="4000" b="1" dirty="0">
              <a:solidFill>
                <a:srgbClr val="0070C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144000" y="-353943"/>
            <a:ext cx="13788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0070C0"/>
                </a:solidFill>
              </a:rPr>
              <a:t>кофе</a:t>
            </a:r>
            <a:r>
              <a:rPr lang="ru-RU" b="1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85720" y="4286256"/>
            <a:ext cx="28407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B050"/>
                </a:solidFill>
              </a:rPr>
              <a:t>Женский род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7158" y="1500174"/>
            <a:ext cx="29173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B050"/>
                </a:solidFill>
              </a:rPr>
              <a:t>Мужской род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7158" y="2857496"/>
            <a:ext cx="27955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B050"/>
                </a:solidFill>
              </a:rPr>
              <a:t>Средний род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28728" y="6429396"/>
            <a:ext cx="6500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        (</a:t>
            </a:r>
            <a:r>
              <a:rPr lang="ru-RU" b="1" i="1" dirty="0" smtClean="0"/>
              <a:t>Нажмите  мышкой  на слова синего цвета</a:t>
            </a:r>
            <a:r>
              <a:rPr lang="ru-RU" b="1" dirty="0" smtClean="0"/>
              <a:t>)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79769E-6 L -0.48264 0.481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1" y="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9.82659E-7 L -0.69288 0.03145 " pathEditMode="relative" ptsTypes="AA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892 0.04162 L -0.55208 0.4402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7" y="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39306E-6 L -0.34844 0.09711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" y="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62428E-7 L -0.49479 -0.1359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7" y="-68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81493 0.59376 " pathEditMode="relative" ptsTypes="AA"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2587 0.19907 " pathEditMode="relative" ptsTypes="AA">
                                      <p:cBhvr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31214E-6 L -0.40156 -0.33572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" y="-1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14290"/>
            <a:ext cx="87154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Неправильное ударение при склонении существительных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412776"/>
            <a:ext cx="864399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/>
              <a:t>постоянное ударение (его место во всех падежах неизменно</a:t>
            </a:r>
            <a:r>
              <a:rPr lang="ru-RU" sz="4400" b="1" dirty="0" smtClean="0"/>
              <a:t>):</a:t>
            </a:r>
          </a:p>
          <a:p>
            <a:r>
              <a:rPr lang="ru-RU" sz="4400" b="1" dirty="0" smtClean="0"/>
              <a:t> </a:t>
            </a:r>
            <a:r>
              <a:rPr lang="ru-RU" sz="4400" b="1" dirty="0">
                <a:solidFill>
                  <a:srgbClr val="0070C0"/>
                </a:solidFill>
              </a:rPr>
              <a:t>грабли, петли, туфли, ясли, </a:t>
            </a:r>
            <a:r>
              <a:rPr lang="ru-RU" sz="4400" b="1" dirty="0" smtClean="0">
                <a:solidFill>
                  <a:srgbClr val="0070C0"/>
                </a:solidFill>
              </a:rPr>
              <a:t>торт</a:t>
            </a:r>
          </a:p>
          <a:p>
            <a:r>
              <a:rPr lang="ru-RU" sz="4400" b="1" dirty="0" smtClean="0"/>
              <a:t>перенос ударения на предлог: </a:t>
            </a:r>
          </a:p>
          <a:p>
            <a:r>
              <a:rPr lang="ru-RU" sz="4400" b="1" dirty="0" smtClean="0">
                <a:solidFill>
                  <a:srgbClr val="0070C0"/>
                </a:solidFill>
              </a:rPr>
              <a:t>на голову, под гору, из лесу, на ноги, на пол.</a:t>
            </a:r>
            <a:endParaRPr lang="ru-RU" sz="4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357166"/>
            <a:ext cx="792961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</a:t>
            </a:r>
            <a:r>
              <a:rPr lang="ru-RU" sz="4400" b="1" dirty="0"/>
              <a:t>Образование глагольных форм:</a:t>
            </a:r>
            <a:br>
              <a:rPr lang="ru-RU" sz="4400" b="1" dirty="0"/>
            </a:br>
            <a:r>
              <a:rPr lang="ru-RU" sz="4400" b="1" dirty="0" smtClean="0"/>
              <a:t> </a:t>
            </a:r>
            <a:r>
              <a:rPr lang="ru-RU" sz="4400" b="1" dirty="0"/>
              <a:t>в настоящем и прошедшем времени с чередующимися звуками: стрижёт – стриг (ошибка детей: </a:t>
            </a:r>
            <a:r>
              <a:rPr lang="ru-RU" sz="4400" b="1" dirty="0" err="1">
                <a:solidFill>
                  <a:srgbClr val="FF0000"/>
                </a:solidFill>
              </a:rPr>
              <a:t>стригёт</a:t>
            </a:r>
            <a:r>
              <a:rPr lang="ru-RU" sz="4400" b="1" dirty="0"/>
              <a:t>), скачет – скакал (</a:t>
            </a:r>
            <a:r>
              <a:rPr lang="ru-RU" sz="4400" b="1" dirty="0" err="1">
                <a:solidFill>
                  <a:srgbClr val="FF0000"/>
                </a:solidFill>
              </a:rPr>
              <a:t>скакаю</a:t>
            </a:r>
            <a:r>
              <a:rPr lang="ru-RU" sz="4400" b="1" dirty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57166"/>
            <a:ext cx="91440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Склонение </a:t>
            </a:r>
            <a:r>
              <a:rPr lang="ru-RU" sz="4000" b="1" dirty="0"/>
              <a:t>некоторых местоимений, числительных (ошибки: </a:t>
            </a:r>
            <a:r>
              <a:rPr lang="ru-RU" sz="4000" b="1" dirty="0">
                <a:solidFill>
                  <a:srgbClr val="FF0000"/>
                </a:solidFill>
              </a:rPr>
              <a:t>два </a:t>
            </a:r>
            <a:r>
              <a:rPr lang="ru-RU" sz="4000" b="1" dirty="0" err="1">
                <a:solidFill>
                  <a:srgbClr val="FF0000"/>
                </a:solidFill>
              </a:rPr>
              <a:t>утёнки</a:t>
            </a:r>
            <a:r>
              <a:rPr lang="ru-RU" sz="4000" b="1" dirty="0"/>
              <a:t>, </a:t>
            </a:r>
            <a:r>
              <a:rPr lang="en-US" sz="4000" b="1" dirty="0" smtClean="0"/>
              <a:t>   </a:t>
            </a:r>
            <a:r>
              <a:rPr lang="ru-RU" sz="4000" b="1" dirty="0" smtClean="0">
                <a:solidFill>
                  <a:srgbClr val="FF0000"/>
                </a:solidFill>
              </a:rPr>
              <a:t>двое </a:t>
            </a:r>
            <a:r>
              <a:rPr lang="ru-RU" sz="4000" b="1" dirty="0" err="1">
                <a:solidFill>
                  <a:srgbClr val="FF0000"/>
                </a:solidFill>
              </a:rPr>
              <a:t>ведров</a:t>
            </a:r>
            <a:r>
              <a:rPr lang="ru-RU" sz="4000" b="1" dirty="0">
                <a:solidFill>
                  <a:srgbClr val="FF0000"/>
                </a:solidFill>
              </a:rPr>
              <a:t>, мене дали</a:t>
            </a:r>
            <a:r>
              <a:rPr lang="ru-RU" sz="4000" b="1" dirty="0"/>
              <a:t>).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2786058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/>
              <a:t>Образование страдательных причастий (ошибки: </a:t>
            </a:r>
            <a:r>
              <a:rPr lang="ru-RU" sz="4000" b="1" dirty="0" err="1">
                <a:solidFill>
                  <a:srgbClr val="FF0000"/>
                </a:solidFill>
              </a:rPr>
              <a:t>нарисоватая</a:t>
            </a:r>
            <a:r>
              <a:rPr lang="ru-RU" sz="4000" b="1" dirty="0">
                <a:solidFill>
                  <a:srgbClr val="FF0000"/>
                </a:solidFill>
              </a:rPr>
              <a:t>, </a:t>
            </a:r>
            <a:r>
              <a:rPr lang="ru-RU" sz="4000" b="1" dirty="0" err="1">
                <a:solidFill>
                  <a:srgbClr val="FF0000"/>
                </a:solidFill>
              </a:rPr>
              <a:t>оборватая</a:t>
            </a:r>
            <a:r>
              <a:rPr lang="ru-RU" sz="4000" b="1" dirty="0">
                <a:solidFill>
                  <a:srgbClr val="FF0000"/>
                </a:solidFill>
              </a:rPr>
              <a:t>, </a:t>
            </a:r>
            <a:r>
              <a:rPr lang="ru-RU" sz="4000" b="1" dirty="0" err="1">
                <a:solidFill>
                  <a:srgbClr val="FF0000"/>
                </a:solidFill>
              </a:rPr>
              <a:t>сделатая</a:t>
            </a:r>
            <a:r>
              <a:rPr lang="ru-RU" sz="4000" b="1" dirty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28671"/>
            <a:ext cx="892971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smtClean="0">
                <a:solidFill>
                  <a:srgbClr val="FF0000"/>
                </a:solidFill>
              </a:rPr>
              <a:t>       </a:t>
            </a:r>
            <a:r>
              <a:rPr lang="en-US" sz="4000" b="1" u="sng" dirty="0" smtClean="0">
                <a:solidFill>
                  <a:srgbClr val="FF0000"/>
                </a:solidFill>
              </a:rPr>
              <a:t> </a:t>
            </a:r>
            <a:r>
              <a:rPr lang="ru-RU" sz="4000" b="1" u="sng" dirty="0" smtClean="0">
                <a:solidFill>
                  <a:srgbClr val="FF0000"/>
                </a:solidFill>
              </a:rPr>
              <a:t>Синтаксические ошибки:</a:t>
            </a:r>
          </a:p>
          <a:p>
            <a:pPr algn="just"/>
            <a:r>
              <a:rPr lang="ru-RU" sz="4000" b="1" dirty="0" smtClean="0"/>
              <a:t>дети </a:t>
            </a:r>
            <a:r>
              <a:rPr lang="ru-RU" sz="4000" b="1" dirty="0"/>
              <a:t>могут опускать и переставлять слова в предложении, опускать или заменять </a:t>
            </a:r>
            <a:r>
              <a:rPr lang="ru-RU" sz="4000" b="1" dirty="0" smtClean="0"/>
              <a:t>союзы:</a:t>
            </a:r>
          </a:p>
          <a:p>
            <a:r>
              <a:rPr lang="ru-RU" sz="4000" b="1" dirty="0" smtClean="0"/>
              <a:t>          </a:t>
            </a:r>
            <a:r>
              <a:rPr lang="ru-RU" sz="3600" b="1" i="1" dirty="0" smtClean="0"/>
              <a:t>Зайчик лисы убегает. (</a:t>
            </a:r>
            <a:r>
              <a:rPr lang="ru-RU" sz="3600" b="1" dirty="0" smtClean="0"/>
              <a:t>Зайчик </a:t>
            </a:r>
          </a:p>
          <a:p>
            <a:r>
              <a:rPr lang="ru-RU" sz="3600" b="1" dirty="0" smtClean="0"/>
              <a:t>           убегает от лисы.)</a:t>
            </a:r>
          </a:p>
          <a:p>
            <a:r>
              <a:rPr lang="ru-RU" sz="3600" b="1" smtClean="0"/>
              <a:t>            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349</TotalTime>
  <Words>482</Words>
  <Application>Microsoft Office PowerPoint</Application>
  <PresentationFormat>Экран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пк</cp:lastModifiedBy>
  <cp:revision>22</cp:revision>
  <dcterms:created xsi:type="dcterms:W3CDTF">2014-11-10T09:47:04Z</dcterms:created>
  <dcterms:modified xsi:type="dcterms:W3CDTF">2017-11-15T07:30:34Z</dcterms:modified>
</cp:coreProperties>
</file>